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64.xml" ContentType="application/vnd.openxmlformats-officedocument.presentationml.tags+xml"/>
  <Override PartName="/ppt/notesSlides/notesSlide3.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notesSlides/notesSlide4.xml" ContentType="application/vnd.openxmlformats-officedocument.presentationml.notesSlide+xml"/>
  <Override PartName="/ppt/tags/tag67.xml" ContentType="application/vnd.openxmlformats-officedocument.presentationml.tags+xml"/>
  <Override PartName="/ppt/notesSlides/notesSlide5.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notesSlides/notesSlide6.xml" ContentType="application/vnd.openxmlformats-officedocument.presentationml.notesSlide+xml"/>
  <Override PartName="/ppt/tags/tag70.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71.xml" ContentType="application/vnd.openxmlformats-officedocument.presentationml.tags+xml"/>
  <Override PartName="/ppt/notesSlides/notesSlide11.xml" ContentType="application/vnd.openxmlformats-officedocument.presentationml.notesSlide+xml"/>
  <Override PartName="/ppt/tags/tag72.xml" ContentType="application/vnd.openxmlformats-officedocument.presentationml.tags+xml"/>
  <Override PartName="/ppt/notesSlides/notesSlide12.xml" ContentType="application/vnd.openxmlformats-officedocument.presentationml.notesSlide+xml"/>
  <Override PartName="/ppt/tags/tag73.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74.xml" ContentType="application/vnd.openxmlformats-officedocument.presentationml.tags+xml"/>
  <Override PartName="/ppt/notesSlides/notesSlide16.xml" ContentType="application/vnd.openxmlformats-officedocument.presentationml.notesSlide+xml"/>
  <Override PartName="/ppt/tags/tag75.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76.xml" ContentType="application/vnd.openxmlformats-officedocument.presentationml.tags+xml"/>
  <Override PartName="/ppt/notesSlides/notesSlide19.xml" ContentType="application/vnd.openxmlformats-officedocument.presentationml.notesSlide+xml"/>
  <Override PartName="/ppt/tags/tag77.xml" ContentType="application/vnd.openxmlformats-officedocument.presentationml.tags+xml"/>
  <Override PartName="/ppt/notesSlides/notesSlide20.xml" ContentType="application/vnd.openxmlformats-officedocument.presentationml.notesSlide+xml"/>
  <Override PartName="/ppt/tags/tag78.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79.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4" r:id="rId2"/>
  </p:sldMasterIdLst>
  <p:notesMasterIdLst>
    <p:notesMasterId r:id="rId43"/>
  </p:notesMasterIdLst>
  <p:sldIdLst>
    <p:sldId id="258" r:id="rId3"/>
    <p:sldId id="260" r:id="rId4"/>
    <p:sldId id="261" r:id="rId5"/>
    <p:sldId id="262" r:id="rId6"/>
    <p:sldId id="263" r:id="rId7"/>
    <p:sldId id="264" r:id="rId8"/>
    <p:sldId id="287" r:id="rId9"/>
    <p:sldId id="288" r:id="rId10"/>
    <p:sldId id="289" r:id="rId11"/>
    <p:sldId id="290" r:id="rId12"/>
    <p:sldId id="286" r:id="rId13"/>
    <p:sldId id="265" r:id="rId14"/>
    <p:sldId id="291" r:id="rId15"/>
    <p:sldId id="292" r:id="rId16"/>
    <p:sldId id="266" r:id="rId17"/>
    <p:sldId id="267" r:id="rId18"/>
    <p:sldId id="268" r:id="rId19"/>
    <p:sldId id="269" r:id="rId20"/>
    <p:sldId id="270" r:id="rId21"/>
    <p:sldId id="294" r:id="rId22"/>
    <p:sldId id="296" r:id="rId23"/>
    <p:sldId id="297" r:id="rId24"/>
    <p:sldId id="298" r:id="rId25"/>
    <p:sldId id="299" r:id="rId26"/>
    <p:sldId id="300" r:id="rId27"/>
    <p:sldId id="271" r:id="rId28"/>
    <p:sldId id="284" r:id="rId29"/>
    <p:sldId id="272" r:id="rId30"/>
    <p:sldId id="273" r:id="rId31"/>
    <p:sldId id="285" r:id="rId32"/>
    <p:sldId id="274" r:id="rId33"/>
    <p:sldId id="275" r:id="rId34"/>
    <p:sldId id="276" r:id="rId35"/>
    <p:sldId id="293" r:id="rId36"/>
    <p:sldId id="277" r:id="rId37"/>
    <p:sldId id="278" r:id="rId38"/>
    <p:sldId id="279" r:id="rId39"/>
    <p:sldId id="280" r:id="rId40"/>
    <p:sldId id="281" r:id="rId41"/>
    <p:sldId id="282" r:id="rId42"/>
  </p:sldIdLst>
  <p:sldSz cx="12192000" cy="6858000"/>
  <p:notesSz cx="6858000" cy="9144000"/>
  <p:custDataLst>
    <p:tags r:id="rId4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78" userDrawn="1">
          <p15:clr>
            <a:srgbClr val="A4A3A4"/>
          </p15:clr>
        </p15:guide>
        <p15:guide id="2" pos="382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20" autoAdjust="0"/>
    <p:restoredTop sz="76090" autoAdjust="0"/>
  </p:normalViewPr>
  <p:slideViewPr>
    <p:cSldViewPr snapToGrid="0" showGuides="1">
      <p:cViewPr varScale="1">
        <p:scale>
          <a:sx n="68" d="100"/>
          <a:sy n="68" d="100"/>
        </p:scale>
        <p:origin x="1560" y="54"/>
      </p:cViewPr>
      <p:guideLst>
        <p:guide orient="horz" pos="2178"/>
        <p:guide pos="3824"/>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2024/2/18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33</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36</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37</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38</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39</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slideMaster" Target="../slideMasters/slideMaster1.xml"/><Relationship Id="rId4" Type="http://schemas.openxmlformats.org/officeDocument/2006/relationships/tags" Target="../tags/tag58.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slideMaster" Target="../slideMasters/slideMaster1.xml"/><Relationship Id="rId5" Type="http://schemas.openxmlformats.org/officeDocument/2006/relationships/tags" Target="../tags/tag63.xml"/><Relationship Id="rId4" Type="http://schemas.openxmlformats.org/officeDocument/2006/relationships/tags" Target="../tags/tag6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Master" Target="../slideMasters/slideMaster1.xml"/><Relationship Id="rId5" Type="http://schemas.openxmlformats.org/officeDocument/2006/relationships/tags" Target="../tags/tag22.xml"/><Relationship Id="rId4" Type="http://schemas.openxmlformats.org/officeDocument/2006/relationships/tags" Target="../tags/tag2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slideMaster" Target="../slideMasters/slideMaster1.xml"/><Relationship Id="rId4" Type="http://schemas.openxmlformats.org/officeDocument/2006/relationships/tags" Target="../tags/tag40.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slideMaster" Target="../slideMasters/slideMaster1.xml"/><Relationship Id="rId5" Type="http://schemas.openxmlformats.org/officeDocument/2006/relationships/tags" Target="../tags/tag54.xml"/><Relationship Id="rId4" Type="http://schemas.openxmlformats.org/officeDocument/2006/relationships/tags" Target="../tags/tag5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p>
        </p:txBody>
      </p:sp>
      <p:sp>
        <p:nvSpPr>
          <p:cNvPr id="3" name="副标题 2"/>
          <p:cNvSpPr>
            <a:spLocks noGrp="1"/>
          </p:cNvSpPr>
          <p:nvPr>
            <p:ph type="subTitle" idx="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2024/2/18</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2024/2/18</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2024/2/18</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ver1">
    <p:spTree>
      <p:nvGrpSpPr>
        <p:cNvPr id="1" name=""/>
        <p:cNvGrpSpPr/>
        <p:nvPr/>
      </p:nvGrpSpPr>
      <p:grpSpPr>
        <a:xfrm>
          <a:off x="0" y="0"/>
          <a:ext cx="0" cy="0"/>
          <a:chOff x="0" y="0"/>
          <a:chExt cx="0" cy="0"/>
        </a:xfrm>
      </p:grpSpPr>
      <p:pic>
        <p:nvPicPr>
          <p:cNvPr id="4" name="图片 3" descr="图片1"/>
          <p:cNvPicPr>
            <a:picLocks noChangeAspect="1"/>
          </p:cNvPicPr>
          <p:nvPr userDrawn="1"/>
        </p:nvPicPr>
        <p:blipFill>
          <a:blip r:embed="rId2"/>
          <a:stretch>
            <a:fillRect/>
          </a:stretch>
        </p:blipFill>
        <p:spPr>
          <a:xfrm>
            <a:off x="0" y="0"/>
            <a:ext cx="12192000" cy="6858000"/>
          </a:xfrm>
          <a:prstGeom prst="rect">
            <a:avLst/>
          </a:prstGeom>
        </p:spPr>
      </p:pic>
      <p:sp>
        <p:nvSpPr>
          <p:cNvPr id="5" name="MasterShapeName?linknodeid="/>
          <p:cNvSpPr/>
          <p:nvPr userDrawn="1"/>
        </p:nvSpPr>
        <p:spPr>
          <a:xfrm>
            <a:off x="850392" y="3858768"/>
            <a:ext cx="3794760" cy="640080"/>
          </a:xfrm>
          <a:prstGeom prst="rect">
            <a:avLst/>
          </a:prstGeom>
          <a:noFill/>
        </p:spPr>
        <p:txBody>
          <a:bodyPr wrap="square" lIns="0" tIns="0" rIns="0" bIns="0" rtlCol="0" anchor="ctr"/>
          <a:lstStyle/>
          <a:p>
            <a:pPr algn="ctr"/>
            <a:r>
              <a:rPr lang="en-US" sz="3600" b="1" dirty="0">
                <a:solidFill>
                  <a:srgbClr val="000000"/>
                </a:solidFill>
                <a:latin typeface="微软雅黑" panose="020B0503020204020204" charset="-122"/>
                <a:ea typeface="微软雅黑" panose="020B0503020204020204" charset="-122"/>
                <a:cs typeface="微软雅黑" panose="020B0503020204020204" pitchFamily="34" charset="-120"/>
              </a:rPr>
              <a:t>高考第一轮复习</a:t>
            </a:r>
            <a:endParaRPr lang="en-US" sz="3600"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目录">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标题">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hexin?subject=chinese#pid=61cee0cd2f6b727a3c817f68#tid=61d6a50223790e08a39c6a19">
    <p:spTree>
      <p:nvGrpSpPr>
        <p:cNvPr id="1" name=""/>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ver1">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a:stretch>
            <a:fillRect/>
          </a:stretch>
        </p:blipFill>
        <p:spPr>
          <a:xfrm>
            <a:off x="861695" y="847725"/>
            <a:ext cx="969010" cy="491490"/>
          </a:xfrm>
          <a:prstGeom prst="rect">
            <a:avLst/>
          </a:prstGeom>
        </p:spPr>
      </p:pic>
      <p:pic>
        <p:nvPicPr>
          <p:cNvPr id="7" name="图片 6" descr="背景.png"/>
          <p:cNvPicPr>
            <a:picLocks noChangeAspect="1"/>
          </p:cNvPicPr>
          <p:nvPr userDrawn="1"/>
        </p:nvPicPr>
        <p:blipFill>
          <a:blip r:embed="rId3"/>
          <a:stretch>
            <a:fillRect/>
          </a:stretch>
        </p:blipFill>
        <p:spPr>
          <a:xfrm>
            <a:off x="0" y="0"/>
            <a:ext cx="12192000" cy="6858000"/>
          </a:xfrm>
          <a:prstGeom prst="rect">
            <a:avLst/>
          </a:prstGeom>
        </p:spPr>
      </p:pic>
      <p:sp>
        <p:nvSpPr>
          <p:cNvPr id="8" name="MasterShapeName?linknodeid="/>
          <p:cNvSpPr/>
          <p:nvPr userDrawn="1"/>
        </p:nvSpPr>
        <p:spPr>
          <a:xfrm>
            <a:off x="850392" y="3858768"/>
            <a:ext cx="3794760" cy="640080"/>
          </a:xfrm>
          <a:prstGeom prst="rect">
            <a:avLst/>
          </a:prstGeom>
          <a:noFill/>
        </p:spPr>
        <p:txBody>
          <a:bodyPr wrap="square" lIns="0" tIns="0" rIns="0" bIns="0" rtlCol="0" anchor="ctr"/>
          <a:lstStyle/>
          <a:p>
            <a:pPr algn="ctr"/>
            <a:r>
              <a:rPr lang="en-US" sz="3600" b="1" dirty="0">
                <a:solidFill>
                  <a:srgbClr val="000000"/>
                </a:solidFill>
                <a:latin typeface="微软雅黑" panose="020B0503020204020204" charset="-122"/>
                <a:ea typeface="微软雅黑" panose="020B0503020204020204" charset="-122"/>
                <a:cs typeface="微软雅黑" panose="020B0503020204020204" pitchFamily="34" charset="-120"/>
              </a:rPr>
              <a:t>高考第一轮复习</a:t>
            </a:r>
            <a:endParaRPr lang="en-US" sz="36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2024/2/18</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目录">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标题">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内容">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pic>
        <p:nvPicPr>
          <p:cNvPr id="3" name="MasterShapeName?linknodeid=" descr="preencoded.png"/>
          <p:cNvPicPr>
            <a:picLocks noChangeAspect="1"/>
          </p:cNvPicPr>
          <p:nvPr/>
        </p:nvPicPr>
        <p:blipFill>
          <a:blip r:embed="rId3"/>
          <a:stretch>
            <a:fillRect/>
          </a:stretch>
        </p:blipFill>
        <p:spPr>
          <a:xfrm>
            <a:off x="10533888" y="164592"/>
            <a:ext cx="1325880" cy="429768"/>
          </a:xfrm>
          <a:prstGeom prst="rect">
            <a:avLst/>
          </a:prstGeom>
        </p:spPr>
      </p:pic>
      <p:sp>
        <p:nvSpPr>
          <p:cNvPr id="4" name="MasterShapeName?linknodeid=back_to_first_catalog">
            <a:hlinkClick r:id="" action="ppaction://noaction"/>
          </p:cNvPr>
          <p:cNvSpPr/>
          <p:nvPr/>
        </p:nvSpPr>
        <p:spPr>
          <a:xfrm>
            <a:off x="10835640" y="182880"/>
            <a:ext cx="713232" cy="402336"/>
          </a:xfrm>
          <a:prstGeom prst="rect">
            <a:avLst/>
          </a:prstGeom>
          <a:noFill/>
        </p:spPr>
        <p:txBody>
          <a:bodyPr wrap="square" lIns="0" tIns="0" rIns="0" bIns="0" rtlCol="0" anchor="ctr"/>
          <a:lstStyle/>
          <a:p>
            <a:pPr algn="ctr"/>
            <a:r>
              <a:rPr lang="en-US" sz="2000" b="1" dirty="0">
                <a:solidFill>
                  <a:srgbClr val="2255EE"/>
                </a:solidFill>
                <a:latin typeface="微软雅黑" panose="020B0503020204020204" charset="-122"/>
                <a:ea typeface="微软雅黑" panose="020B0503020204020204" charset="-122"/>
                <a:cs typeface="微软雅黑" panose="020B0503020204020204" pitchFamily="34" charset="-120"/>
              </a:rPr>
              <a:t>目录</a:t>
            </a:r>
            <a:endParaRPr lang="en-US" sz="2000" dirty="0"/>
          </a:p>
        </p:txBody>
      </p:sp>
      <p:pic>
        <p:nvPicPr>
          <p:cNvPr id="5" name="MasterShapeName?linknodeid=" descr="preencoded.png"/>
          <p:cNvPicPr>
            <a:picLocks noChangeAspect="1"/>
          </p:cNvPicPr>
          <p:nvPr/>
        </p:nvPicPr>
        <p:blipFill>
          <a:blip r:embed="rId4"/>
          <a:stretch>
            <a:fillRect/>
          </a:stretch>
        </p:blipFill>
        <p:spPr>
          <a:xfrm>
            <a:off x="11338560" y="6080760"/>
            <a:ext cx="521208" cy="521208"/>
          </a:xfrm>
          <a:prstGeom prst="rect">
            <a:avLst/>
          </a:prstGeom>
        </p:spPr>
      </p:pic>
      <p:sp>
        <p:nvSpPr>
          <p:cNvPr id="6" name="MasterShapeName?linknodeid="/>
          <p:cNvSpPr/>
          <p:nvPr/>
        </p:nvSpPr>
        <p:spPr>
          <a:xfrm>
            <a:off x="11375136" y="6144768"/>
            <a:ext cx="493776" cy="402336"/>
          </a:xfrm>
          <a:prstGeom prst="rect">
            <a:avLst/>
          </a:prstGeom>
          <a:noFill/>
        </p:spPr>
        <p:txBody>
          <a:bodyPr wrap="square" lIns="0" tIns="0" rIns="0" bIns="0" rtlCol="0" anchor="ctr"/>
          <a:lstStyle/>
          <a:p>
            <a:pPr algn="ctr"/>
            <a:fld id="{70C90A28-778A-4587-8B40-C2A3785DFDBB}" type="slidenum">
              <a:rPr lang="en-US" sz="2000" b="1" smtClean="0">
                <a:solidFill>
                  <a:srgbClr val="FFFFFF"/>
                </a:solidFill>
                <a:latin typeface="Arial" panose="020B0604020202020204" pitchFamily="34" charset="0"/>
                <a:ea typeface="Arial" panose="020B0604020202020204" pitchFamily="34" charset="-122"/>
                <a:cs typeface="Arial" panose="020B0604020202020204" pitchFamily="34" charset="-120"/>
              </a:rPr>
              <a:t>‹#›</a:t>
            </a:fld>
            <a:endParaRPr lang="en-US" sz="2000"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ackCover">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2024/2/18</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2024/2/18</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2024/2/18</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2024/2/18</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2024/2/18</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2024/2/18</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2024/2/18</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3.xml"/><Relationship Id="rId3" Type="http://schemas.openxmlformats.org/officeDocument/2006/relationships/slideLayout" Target="../slideLayouts/slideLayout3.xml"/><Relationship Id="rId21" Type="http://schemas.openxmlformats.org/officeDocument/2006/relationships/tags" Target="../tags/tag6.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2"/>
            </a:gs>
            <a:gs pos="100000">
              <a:schemeClr val="bg2">
                <a:lumMod val="85000"/>
              </a:schemeClr>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8"/>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9"/>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20"/>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t>2024/2/18</a:t>
            </a:fld>
            <a:endParaRPr lang="zh-CN" altLang="en-US"/>
          </a:p>
        </p:txBody>
      </p:sp>
      <p:sp>
        <p:nvSpPr>
          <p:cNvPr id="5" name="页脚占位符 4"/>
          <p:cNvSpPr>
            <a:spLocks noGrp="1"/>
          </p:cNvSpPr>
          <p:nvPr>
            <p:ph type="ftr" sz="quarter" idx="3"/>
            <p:custDataLst>
              <p:tags r:id="rId21"/>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2"/>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t>‹#›</a:t>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2.xml"/><Relationship Id="rId1" Type="http://schemas.openxmlformats.org/officeDocument/2006/relationships/tags" Target="../tags/tag67.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6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2.xml"/><Relationship Id="rId1" Type="http://schemas.openxmlformats.org/officeDocument/2006/relationships/tags" Target="../tags/tag69.xml"/><Relationship Id="rId4" Type="http://schemas.openxmlformats.org/officeDocument/2006/relationships/image" Target="../media/image11.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2.xml"/><Relationship Id="rId1" Type="http://schemas.openxmlformats.org/officeDocument/2006/relationships/tags" Target="../tags/tag70.xml"/><Relationship Id="rId4" Type="http://schemas.openxmlformats.org/officeDocument/2006/relationships/image" Target="../media/image12.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2.xml"/><Relationship Id="rId1" Type="http://schemas.openxmlformats.org/officeDocument/2006/relationships/tags" Target="../tags/tag71.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2.xml"/><Relationship Id="rId1" Type="http://schemas.openxmlformats.org/officeDocument/2006/relationships/tags" Target="../tags/tag7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2.xml"/><Relationship Id="rId1" Type="http://schemas.openxmlformats.org/officeDocument/2006/relationships/tags" Target="../tags/tag7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2.xml"/><Relationship Id="rId1" Type="http://schemas.openxmlformats.org/officeDocument/2006/relationships/tags" Target="../tags/tag6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2.xml"/><Relationship Id="rId1" Type="http://schemas.openxmlformats.org/officeDocument/2006/relationships/tags" Target="../tags/tag74.xml"/><Relationship Id="rId4" Type="http://schemas.openxmlformats.org/officeDocument/2006/relationships/image" Target="../media/image13.jpe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2.xml"/><Relationship Id="rId1" Type="http://schemas.openxmlformats.org/officeDocument/2006/relationships/tags" Target="../tags/tag7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2.xml"/><Relationship Id="rId1" Type="http://schemas.openxmlformats.org/officeDocument/2006/relationships/tags" Target="../tags/tag76.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2.xml"/><Relationship Id="rId1" Type="http://schemas.openxmlformats.org/officeDocument/2006/relationships/tags" Target="../tags/tag77.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2.xml"/><Relationship Id="rId1" Type="http://schemas.openxmlformats.org/officeDocument/2006/relationships/tags" Target="../tags/tag7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2.xml"/><Relationship Id="rId1" Type="http://schemas.openxmlformats.org/officeDocument/2006/relationships/tags" Target="../tags/tag79.xml"/><Relationship Id="rId4" Type="http://schemas.openxmlformats.org/officeDocument/2006/relationships/image" Target="../media/image14.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6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6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_2_BD#31ca67ec3.fixed?vbadefaultcenterpage=1&amp;parentnodeid=1fe3f7219"/>
          <p:cNvSpPr/>
          <p:nvPr/>
        </p:nvSpPr>
        <p:spPr>
          <a:xfrm>
            <a:off x="1097280" y="4818888"/>
            <a:ext cx="6839712" cy="1078992"/>
          </a:xfrm>
          <a:prstGeom prst="rect">
            <a:avLst/>
          </a:prstGeom>
          <a:noFill/>
        </p:spPr>
        <p:txBody>
          <a:bodyPr wrap="none" lIns="0" tIns="0" rIns="0" bIns="0" rtlCol="0" anchor="ctr"/>
          <a:lstStyle/>
          <a:p>
            <a:pPr algn="l" latinLnBrk="1">
              <a:lnSpc>
                <a:spcPts val="5105"/>
              </a:lnSpc>
            </a:pPr>
            <a:r>
              <a:rPr lang="en-US" sz="3200" b="1" dirty="0">
                <a:solidFill>
                  <a:srgbClr val="0C3BD2"/>
                </a:solidFill>
                <a:latin typeface="微软雅黑" panose="020B0503020204020204" charset="-122"/>
                <a:ea typeface="微软雅黑" panose="020B0503020204020204" charset="-122"/>
                <a:cs typeface="微软雅黑" panose="020B0503020204020204" pitchFamily="34" charset="-120"/>
                <a:sym typeface="+mn-ea"/>
              </a:rPr>
              <a:t>学习主题五　古代诗歌鉴赏</a:t>
            </a:r>
            <a:endParaRPr lang="en-US" sz="3200" b="1" dirty="0">
              <a:solidFill>
                <a:srgbClr val="0C3BD2"/>
              </a:solidFill>
              <a:latin typeface="微软雅黑" panose="020B0503020204020204" charset="-122"/>
              <a:ea typeface="微软雅黑" panose="020B0503020204020204" charset="-122"/>
              <a:cs typeface="微软雅黑" panose="020B0503020204020204" pitchFamily="34" charset="-120"/>
            </a:endParaRPr>
          </a:p>
          <a:p>
            <a:pPr algn="l" latinLnBrk="1">
              <a:lnSpc>
                <a:spcPts val="5105"/>
              </a:lnSpc>
            </a:pPr>
            <a:endParaRPr lang="en-US" sz="3200" b="1" dirty="0">
              <a:solidFill>
                <a:srgbClr val="0C3BD2"/>
              </a:solidFill>
              <a:latin typeface="微软雅黑" panose="020B0503020204020204" charset="-122"/>
              <a:ea typeface="微软雅黑" panose="020B0503020204020204" charset="-122"/>
              <a:cs typeface="微软雅黑" panose="020B0503020204020204" pitchFamily="34" charset="-120"/>
            </a:endParaRPr>
          </a:p>
        </p:txBody>
      </p:sp>
    </p:spTree>
  </p:cSld>
  <p:clrMapOvr>
    <a:masterClrMapping/>
  </p:clrMapOvr>
  <p:transition>
    <p:split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2348D6-909F-E912-E9A6-E1B46D3B3B73}"/>
            </a:ext>
          </a:extLst>
        </p:cNvPr>
        <p:cNvGrpSpPr/>
        <p:nvPr/>
      </p:nvGrpSpPr>
      <p:grpSpPr>
        <a:xfrm>
          <a:off x="0" y="0"/>
          <a:ext cx="0" cy="0"/>
          <a:chOff x="0" y="0"/>
          <a:chExt cx="0" cy="0"/>
        </a:xfrm>
      </p:grpSpPr>
      <p:sp>
        <p:nvSpPr>
          <p:cNvPr id="2" name="文本框 1">
            <a:extLst>
              <a:ext uri="{FF2B5EF4-FFF2-40B4-BE49-F238E27FC236}">
                <a16:creationId xmlns:a16="http://schemas.microsoft.com/office/drawing/2014/main" id="{4CFB18B4-0F20-992E-EB87-23F80D5CDEC4}"/>
              </a:ext>
            </a:extLst>
          </p:cNvPr>
          <p:cNvSpPr txBox="1"/>
          <p:nvPr/>
        </p:nvSpPr>
        <p:spPr>
          <a:xfrm>
            <a:off x="0" y="0"/>
            <a:ext cx="11853949" cy="7109639"/>
          </a:xfrm>
          <a:prstGeom prst="rect">
            <a:avLst/>
          </a:prstGeom>
          <a:noFill/>
        </p:spPr>
        <p:txBody>
          <a:bodyPr wrap="square" rtlCol="0">
            <a:spAutoFit/>
          </a:bodyPr>
          <a:lstStyle/>
          <a:p>
            <a:pPr algn="l"/>
            <a:r>
              <a:rPr lang="zh-CN" altLang="en-US" sz="2400" b="0" i="0" dirty="0">
                <a:solidFill>
                  <a:srgbClr val="1E1E1E"/>
                </a:solidFill>
                <a:effectLst/>
                <a:latin typeface="宋体" panose="02010600030101010101" pitchFamily="2" charset="-122"/>
                <a:ea typeface="宋体" panose="02010600030101010101" pitchFamily="2" charset="-122"/>
              </a:rPr>
              <a:t>二）阅读下面这首诗，完成</a:t>
            </a:r>
            <a:r>
              <a:rPr lang="en-US" altLang="zh-CN" sz="2400" b="0" i="0" dirty="0">
                <a:solidFill>
                  <a:srgbClr val="1E1E1E"/>
                </a:solidFill>
                <a:effectLst/>
                <a:latin typeface="宋体" panose="02010600030101010101" pitchFamily="2" charset="-122"/>
                <a:ea typeface="宋体" panose="02010600030101010101" pitchFamily="2" charset="-122"/>
              </a:rPr>
              <a:t>19—20</a:t>
            </a:r>
            <a:r>
              <a:rPr lang="zh-CN" altLang="en-US" sz="2400" b="0" i="0" dirty="0">
                <a:solidFill>
                  <a:srgbClr val="1E1E1E"/>
                </a:solidFill>
                <a:effectLst/>
                <a:latin typeface="宋体" panose="02010600030101010101" pitchFamily="2" charset="-122"/>
                <a:ea typeface="宋体" panose="02010600030101010101" pitchFamily="2" charset="-122"/>
              </a:rPr>
              <a:t>题。（</a:t>
            </a:r>
            <a:r>
              <a:rPr lang="en-US" altLang="zh-CN" sz="2400" b="0" i="0" dirty="0">
                <a:solidFill>
                  <a:srgbClr val="1E1E1E"/>
                </a:solidFill>
                <a:effectLst/>
                <a:latin typeface="宋体" panose="02010600030101010101" pitchFamily="2" charset="-122"/>
                <a:ea typeface="宋体" panose="02010600030101010101" pitchFamily="2" charset="-122"/>
              </a:rPr>
              <a:t>8</a:t>
            </a:r>
            <a:r>
              <a:rPr lang="zh-CN" altLang="en-US" sz="2400" b="0" i="0" dirty="0">
                <a:solidFill>
                  <a:srgbClr val="1E1E1E"/>
                </a:solidFill>
                <a:effectLst/>
                <a:latin typeface="宋体" panose="02010600030101010101" pitchFamily="2" charset="-122"/>
                <a:ea typeface="宋体" panose="02010600030101010101" pitchFamily="2" charset="-122"/>
              </a:rPr>
              <a:t>分）</a:t>
            </a:r>
          </a:p>
          <a:p>
            <a:pPr algn="ctr"/>
            <a:r>
              <a:rPr lang="zh-CN" altLang="en-US" sz="2400" b="0" i="0" dirty="0">
                <a:solidFill>
                  <a:srgbClr val="1E1E1E"/>
                </a:solidFill>
                <a:effectLst/>
                <a:latin typeface="宋体" panose="02010600030101010101" pitchFamily="2" charset="-122"/>
                <a:ea typeface="宋体" panose="02010600030101010101" pitchFamily="2" charset="-122"/>
              </a:rPr>
              <a:t>早秋过龙武李将军书斋</a:t>
            </a:r>
          </a:p>
          <a:p>
            <a:pPr algn="ctr"/>
            <a:r>
              <a:rPr lang="zh-CN" altLang="en-US" sz="2400" b="0" i="0" dirty="0">
                <a:solidFill>
                  <a:srgbClr val="1E1E1E"/>
                </a:solidFill>
                <a:effectLst/>
                <a:latin typeface="宋体" panose="02010600030101010101" pitchFamily="2" charset="-122"/>
                <a:ea typeface="宋体" panose="02010600030101010101" pitchFamily="2" charset="-122"/>
              </a:rPr>
              <a:t>（唐）王建</a:t>
            </a:r>
          </a:p>
          <a:p>
            <a:pPr algn="ctr"/>
            <a:r>
              <a:rPr lang="zh-CN" altLang="en-US" sz="2400" b="0" i="0" dirty="0">
                <a:solidFill>
                  <a:srgbClr val="1E1E1E"/>
                </a:solidFill>
                <a:effectLst/>
                <a:latin typeface="宋体" panose="02010600030101010101" pitchFamily="2" charset="-122"/>
                <a:ea typeface="宋体" panose="02010600030101010101" pitchFamily="2" charset="-122"/>
              </a:rPr>
              <a:t>高树蝉声秋巷里，朱门冷静似闲居。</a:t>
            </a:r>
          </a:p>
          <a:p>
            <a:pPr algn="ctr"/>
            <a:r>
              <a:rPr lang="zh-CN" altLang="en-US" sz="2400" b="0" i="0" dirty="0">
                <a:solidFill>
                  <a:srgbClr val="1E1E1E"/>
                </a:solidFill>
                <a:effectLst/>
                <a:latin typeface="宋体" panose="02010600030101010101" pitchFamily="2" charset="-122"/>
                <a:ea typeface="宋体" panose="02010600030101010101" pitchFamily="2" charset="-122"/>
              </a:rPr>
              <a:t>重装墨画数茎竹，长著香兼一架书。</a:t>
            </a:r>
          </a:p>
          <a:p>
            <a:pPr algn="ctr"/>
            <a:r>
              <a:rPr lang="zh-CN" altLang="en-US" sz="2400" b="0" i="0" dirty="0">
                <a:solidFill>
                  <a:srgbClr val="1E1E1E"/>
                </a:solidFill>
                <a:effectLst/>
                <a:latin typeface="宋体" panose="02010600030101010101" pitchFamily="2" charset="-122"/>
                <a:ea typeface="宋体" panose="02010600030101010101" pitchFamily="2" charset="-122"/>
              </a:rPr>
              <a:t>语笑侍儿知礼数，吟哦野客任狂疏。</a:t>
            </a:r>
          </a:p>
          <a:p>
            <a:pPr algn="ctr"/>
            <a:r>
              <a:rPr lang="zh-CN" altLang="en-US" sz="2400" b="0" i="0" dirty="0">
                <a:solidFill>
                  <a:srgbClr val="1E1E1E"/>
                </a:solidFill>
                <a:effectLst/>
                <a:latin typeface="宋体" panose="02010600030101010101" pitchFamily="2" charset="-122"/>
                <a:ea typeface="宋体" panose="02010600030101010101" pitchFamily="2" charset="-122"/>
              </a:rPr>
              <a:t>就中爱读英雄传，欲立功勋恐不如。</a:t>
            </a:r>
          </a:p>
          <a:p>
            <a:pPr algn="l"/>
            <a:r>
              <a:rPr lang="en-US" altLang="zh-CN" sz="2400" b="0" i="0" dirty="0">
                <a:solidFill>
                  <a:srgbClr val="1E1E1E"/>
                </a:solidFill>
                <a:effectLst/>
                <a:latin typeface="宋体" panose="02010600030101010101" pitchFamily="2" charset="-122"/>
                <a:ea typeface="宋体" panose="02010600030101010101" pitchFamily="2" charset="-122"/>
              </a:rPr>
              <a:t>19</a:t>
            </a:r>
            <a:r>
              <a:rPr lang="zh-CN" altLang="en-US" sz="2400" b="0" i="0" dirty="0">
                <a:solidFill>
                  <a:srgbClr val="1E1E1E"/>
                </a:solidFill>
                <a:effectLst/>
                <a:latin typeface="宋体" panose="02010600030101010101" pitchFamily="2" charset="-122"/>
                <a:ea typeface="宋体" panose="02010600030101010101" pitchFamily="2" charset="-122"/>
              </a:rPr>
              <a:t>．诗题中“过”字的意思是。首联中“”一词点出了李将的地位。（</a:t>
            </a:r>
            <a:r>
              <a:rPr lang="en-US" altLang="zh-CN" sz="2400" b="0" i="0" dirty="0">
                <a:solidFill>
                  <a:srgbClr val="1E1E1E"/>
                </a:solidFill>
                <a:effectLst/>
                <a:latin typeface="宋体" panose="02010600030101010101" pitchFamily="2" charset="-122"/>
                <a:ea typeface="宋体" panose="02010600030101010101" pitchFamily="2" charset="-122"/>
              </a:rPr>
              <a:t>2</a:t>
            </a:r>
            <a:r>
              <a:rPr lang="zh-CN" altLang="en-US" sz="2400" b="0" i="0" dirty="0">
                <a:solidFill>
                  <a:srgbClr val="1E1E1E"/>
                </a:solidFill>
                <a:effectLst/>
                <a:latin typeface="宋体" panose="02010600030101010101" pitchFamily="2" charset="-122"/>
                <a:ea typeface="宋体" panose="02010600030101010101" pitchFamily="2" charset="-122"/>
              </a:rPr>
              <a:t>分）</a:t>
            </a:r>
          </a:p>
          <a:p>
            <a:pPr algn="l"/>
            <a:r>
              <a:rPr lang="en-US" altLang="zh-CN" sz="2400" b="0" i="0" dirty="0">
                <a:solidFill>
                  <a:srgbClr val="1E1E1E"/>
                </a:solidFill>
                <a:effectLst/>
                <a:latin typeface="宋体" panose="02010600030101010101" pitchFamily="2" charset="-122"/>
                <a:ea typeface="宋体" panose="02010600030101010101" pitchFamily="2" charset="-122"/>
              </a:rPr>
              <a:t>20</a:t>
            </a:r>
            <a:r>
              <a:rPr lang="zh-CN" altLang="en-US" sz="2400" b="0" i="0" dirty="0">
                <a:solidFill>
                  <a:srgbClr val="1E1E1E"/>
                </a:solidFill>
                <a:effectLst/>
                <a:latin typeface="宋体" panose="02010600030101010101" pitchFamily="2" charset="-122"/>
                <a:ea typeface="宋体" panose="02010600030101010101" pitchFamily="2" charset="-122"/>
              </a:rPr>
              <a:t>．全诗是如何运用多种手法塑造李将军的独特形象的？请结合诗句分析。（</a:t>
            </a:r>
            <a:r>
              <a:rPr lang="en-US" altLang="zh-CN" sz="2400" b="0" i="0" dirty="0">
                <a:solidFill>
                  <a:srgbClr val="1E1E1E"/>
                </a:solidFill>
                <a:effectLst/>
                <a:latin typeface="宋体" panose="02010600030101010101" pitchFamily="2" charset="-122"/>
                <a:ea typeface="宋体" panose="02010600030101010101" pitchFamily="2" charset="-122"/>
              </a:rPr>
              <a:t>6</a:t>
            </a:r>
            <a:r>
              <a:rPr lang="zh-CN" altLang="en-US" sz="2400" b="0" i="0" dirty="0">
                <a:solidFill>
                  <a:srgbClr val="1E1E1E"/>
                </a:solidFill>
                <a:effectLst/>
                <a:latin typeface="宋体" panose="02010600030101010101" pitchFamily="2" charset="-122"/>
                <a:ea typeface="宋体" panose="02010600030101010101" pitchFamily="2" charset="-122"/>
              </a:rPr>
              <a:t>分）</a:t>
            </a:r>
          </a:p>
          <a:p>
            <a:pPr algn="l"/>
            <a:r>
              <a:rPr lang="zh-CN" altLang="en-US" sz="2400" b="0" i="0" dirty="0">
                <a:solidFill>
                  <a:srgbClr val="1E1E1E"/>
                </a:solidFill>
                <a:effectLst/>
                <a:latin typeface="宋体" panose="02010600030101010101" pitchFamily="2" charset="-122"/>
                <a:ea typeface="宋体" panose="02010600030101010101" pitchFamily="2" charset="-122"/>
              </a:rPr>
              <a:t>答案：</a:t>
            </a:r>
          </a:p>
          <a:p>
            <a:pPr algn="l"/>
            <a:r>
              <a:rPr lang="zh-CN" altLang="en-US" sz="2400" b="0" i="0" dirty="0">
                <a:solidFill>
                  <a:srgbClr val="1E1E1E"/>
                </a:solidFill>
                <a:effectLst/>
                <a:latin typeface="宋体" panose="02010600030101010101" pitchFamily="2" charset="-122"/>
                <a:ea typeface="宋体" panose="02010600030101010101" pitchFamily="2" charset="-122"/>
              </a:rPr>
              <a:t>（二）（</a:t>
            </a:r>
            <a:r>
              <a:rPr lang="en-US" altLang="zh-CN" sz="2400" b="0" i="0" dirty="0">
                <a:solidFill>
                  <a:srgbClr val="1E1E1E"/>
                </a:solidFill>
                <a:effectLst/>
                <a:latin typeface="宋体" panose="02010600030101010101" pitchFamily="2" charset="-122"/>
                <a:ea typeface="宋体" panose="02010600030101010101" pitchFamily="2" charset="-122"/>
              </a:rPr>
              <a:t>8</a:t>
            </a:r>
            <a:r>
              <a:rPr lang="zh-CN" altLang="en-US" sz="2400" b="0" i="0" dirty="0">
                <a:solidFill>
                  <a:srgbClr val="1E1E1E"/>
                </a:solidFill>
                <a:effectLst/>
                <a:latin typeface="宋体" panose="02010600030101010101" pitchFamily="2" charset="-122"/>
                <a:ea typeface="宋体" panose="02010600030101010101" pitchFamily="2" charset="-122"/>
              </a:rPr>
              <a:t>分）</a:t>
            </a:r>
          </a:p>
          <a:p>
            <a:pPr algn="l"/>
            <a:r>
              <a:rPr lang="en-US" altLang="zh-CN" sz="2400" b="0" i="0" dirty="0">
                <a:solidFill>
                  <a:srgbClr val="1E1E1E"/>
                </a:solidFill>
                <a:effectLst/>
                <a:latin typeface="宋体" panose="02010600030101010101" pitchFamily="2" charset="-122"/>
                <a:ea typeface="宋体" panose="02010600030101010101" pitchFamily="2" charset="-122"/>
              </a:rPr>
              <a:t>19</a:t>
            </a:r>
            <a:r>
              <a:rPr lang="zh-CN" altLang="en-US" sz="2400" b="0" i="0" dirty="0">
                <a:solidFill>
                  <a:srgbClr val="1E1E1E"/>
                </a:solidFill>
                <a:effectLst/>
                <a:latin typeface="宋体" panose="02010600030101010101" pitchFamily="2" charset="-122"/>
                <a:ea typeface="宋体" panose="02010600030101010101" pitchFamily="2" charset="-122"/>
              </a:rPr>
              <a:t>．（</a:t>
            </a:r>
            <a:r>
              <a:rPr lang="en-US" altLang="zh-CN" sz="2400" b="0" i="0" dirty="0">
                <a:solidFill>
                  <a:srgbClr val="1E1E1E"/>
                </a:solidFill>
                <a:effectLst/>
                <a:latin typeface="宋体" panose="02010600030101010101" pitchFamily="2" charset="-122"/>
                <a:ea typeface="宋体" panose="02010600030101010101" pitchFamily="2" charset="-122"/>
              </a:rPr>
              <a:t>2</a:t>
            </a:r>
            <a:r>
              <a:rPr lang="zh-CN" altLang="en-US" sz="2400" b="0" i="0" dirty="0">
                <a:solidFill>
                  <a:srgbClr val="1E1E1E"/>
                </a:solidFill>
                <a:effectLst/>
                <a:latin typeface="宋体" panose="02010600030101010101" pitchFamily="2" charset="-122"/>
                <a:ea typeface="宋体" panose="02010600030101010101" pitchFamily="2" charset="-122"/>
              </a:rPr>
              <a:t>分）造访     朱门</a:t>
            </a:r>
          </a:p>
          <a:p>
            <a:pPr algn="l"/>
            <a:r>
              <a:rPr lang="en-US" altLang="zh-CN" sz="2400" b="0" i="0" dirty="0">
                <a:solidFill>
                  <a:srgbClr val="1E1E1E"/>
                </a:solidFill>
                <a:effectLst/>
                <a:latin typeface="宋体" panose="02010600030101010101" pitchFamily="2" charset="-122"/>
                <a:ea typeface="宋体" panose="02010600030101010101" pitchFamily="2" charset="-122"/>
              </a:rPr>
              <a:t>20</a:t>
            </a:r>
            <a:r>
              <a:rPr lang="zh-CN" altLang="en-US" sz="2400" b="0" i="0" dirty="0">
                <a:solidFill>
                  <a:srgbClr val="1E1E1E"/>
                </a:solidFill>
                <a:effectLst/>
                <a:latin typeface="宋体" panose="02010600030101010101" pitchFamily="2" charset="-122"/>
                <a:ea typeface="宋体" panose="02010600030101010101" pitchFamily="2" charset="-122"/>
              </a:rPr>
              <a:t>．（</a:t>
            </a:r>
            <a:r>
              <a:rPr lang="en-US" altLang="zh-CN" sz="2400" b="0" i="0" dirty="0">
                <a:solidFill>
                  <a:srgbClr val="1E1E1E"/>
                </a:solidFill>
                <a:effectLst/>
                <a:latin typeface="宋体" panose="02010600030101010101" pitchFamily="2" charset="-122"/>
                <a:ea typeface="宋体" panose="02010600030101010101" pitchFamily="2" charset="-122"/>
              </a:rPr>
              <a:t>6</a:t>
            </a:r>
            <a:r>
              <a:rPr lang="zh-CN" altLang="en-US" sz="2400" b="0" i="0" dirty="0">
                <a:solidFill>
                  <a:srgbClr val="1E1E1E"/>
                </a:solidFill>
                <a:effectLst/>
                <a:latin typeface="宋体" panose="02010600030101010101" pitchFamily="2" charset="-122"/>
                <a:ea typeface="宋体" panose="02010600030101010101" pitchFamily="2" charset="-122"/>
              </a:rPr>
              <a:t>分）</a:t>
            </a:r>
          </a:p>
          <a:p>
            <a:pPr algn="l"/>
            <a:r>
              <a:rPr lang="zh-CN" altLang="en-US" sz="2400" b="0" i="0" dirty="0">
                <a:solidFill>
                  <a:srgbClr val="1E1E1E"/>
                </a:solidFill>
                <a:effectLst/>
                <a:latin typeface="宋体" panose="02010600030101010101" pitchFamily="2" charset="-122"/>
                <a:ea typeface="宋体" panose="02010600030101010101" pitchFamily="2" charset="-122"/>
              </a:rPr>
              <a:t>通过环境描写，如“高树蝉声”“冷静似闲居”和“重装墨画”“香兼一架书”，分别写出了将军住处的清幽安静和书斋的素净雅致，表现了将军的文人趣味。</a:t>
            </a:r>
          </a:p>
          <a:p>
            <a:pPr algn="l"/>
            <a:r>
              <a:rPr lang="zh-CN" altLang="en-US" sz="2400" b="0" i="0" dirty="0">
                <a:solidFill>
                  <a:srgbClr val="1E1E1E"/>
                </a:solidFill>
                <a:effectLst/>
                <a:latin typeface="宋体" panose="02010600030101010101" pitchFamily="2" charset="-122"/>
                <a:ea typeface="宋体" panose="02010600030101010101" pitchFamily="2" charset="-122"/>
              </a:rPr>
              <a:t>运用衬托，用“侍儿知礼数”衬托将军的文化修养。</a:t>
            </a:r>
          </a:p>
          <a:p>
            <a:pPr algn="l"/>
            <a:r>
              <a:rPr lang="zh-CN" altLang="en-US" sz="2400" b="0" i="0" dirty="0">
                <a:solidFill>
                  <a:srgbClr val="1E1E1E"/>
                </a:solidFill>
                <a:effectLst/>
                <a:latin typeface="宋体" panose="02010600030101010101" pitchFamily="2" charset="-122"/>
                <a:ea typeface="宋体" panose="02010600030101010101" pitchFamily="2" charset="-122"/>
              </a:rPr>
              <a:t>通过“吟哦”“任狂疏”“爱读英雄传”等动作、神态描写，写出了李将军的豪放和志趣。</a:t>
            </a:r>
          </a:p>
          <a:p>
            <a:endParaRPr lang="zh-CN" altLang="en-US" sz="2400" dirty="0"/>
          </a:p>
        </p:txBody>
      </p:sp>
    </p:spTree>
    <p:extLst>
      <p:ext uri="{BB962C8B-B14F-4D97-AF65-F5344CB8AC3E}">
        <p14:creationId xmlns:p14="http://schemas.microsoft.com/office/powerpoint/2010/main" val="2348412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34010" y="871220"/>
            <a:ext cx="11473815" cy="4381500"/>
          </a:xfrm>
          <a:prstGeom prst="rect">
            <a:avLst/>
          </a:prstGeom>
          <a:noFill/>
        </p:spPr>
        <p:txBody>
          <a:bodyPr wrap="square" lIns="0" tIns="0" rIns="0" bIns="0" rtlCol="0" anchor="t"/>
          <a:lstStyle/>
          <a:p>
            <a:pPr algn="l" latinLnBrk="1">
              <a:lnSpc>
                <a:spcPts val="4320"/>
              </a:lnSpc>
            </a:pPr>
            <a:r>
              <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三、鉴赏人物形象“四角度”</a:t>
            </a:r>
          </a:p>
        </p:txBody>
      </p:sp>
      <p:graphicFrame>
        <p:nvGraphicFramePr>
          <p:cNvPr id="4" name="表格 3"/>
          <p:cNvGraphicFramePr/>
          <p:nvPr>
            <p:custDataLst>
              <p:tags r:id="rId1"/>
            </p:custDataLst>
          </p:nvPr>
        </p:nvGraphicFramePr>
        <p:xfrm>
          <a:off x="334010" y="1438910"/>
          <a:ext cx="11558905" cy="5162550"/>
        </p:xfrm>
        <a:graphic>
          <a:graphicData uri="http://schemas.openxmlformats.org/drawingml/2006/table">
            <a:tbl>
              <a:tblPr/>
              <a:tblGrid>
                <a:gridCol w="1528445">
                  <a:extLst>
                    <a:ext uri="{9D8B030D-6E8A-4147-A177-3AD203B41FA5}">
                      <a16:colId xmlns:a16="http://schemas.microsoft.com/office/drawing/2014/main" val="20000"/>
                    </a:ext>
                  </a:extLst>
                </a:gridCol>
                <a:gridCol w="10030460">
                  <a:extLst>
                    <a:ext uri="{9D8B030D-6E8A-4147-A177-3AD203B41FA5}">
                      <a16:colId xmlns:a16="http://schemas.microsoft.com/office/drawing/2014/main" val="20001"/>
                    </a:ext>
                  </a:extLst>
                </a:gridCol>
              </a:tblGrid>
              <a:tr h="539115">
                <a:tc>
                  <a:txBody>
                    <a:bodyPr/>
                    <a:lstStyle/>
                    <a:p>
                      <a:pPr indent="0" algn="ctr">
                        <a:lnSpc>
                          <a:spcPct val="130000"/>
                        </a:lnSpc>
                        <a:buNone/>
                      </a:pPr>
                      <a:r>
                        <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角度</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lnSpc>
                          <a:spcPct val="130000"/>
                        </a:lnSpc>
                        <a:buNone/>
                      </a:pPr>
                      <a:r>
                        <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释义</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66340">
                <a:tc>
                  <a:txBody>
                    <a:bodyPr/>
                    <a:lstStyle/>
                    <a:p>
                      <a:pPr indent="0">
                        <a:lnSpc>
                          <a:spcPct val="130000"/>
                        </a:lnSpc>
                        <a:buNone/>
                      </a:pPr>
                      <a:r>
                        <a:rPr 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看标题和注释,初步揣摩人物形象</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30000"/>
                        </a:lnSpc>
                        <a:buNone/>
                      </a:pPr>
                      <a:r>
                        <a:rPr 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有的诗歌标题具有极强的暗示性,对形象、情感都有提示。如《最爱东山晴后雪》(杨万里)一诗,通过标题就可以大体揣测出本诗塑造了一个热爱自然美景的诗人形象。有的诗歌注释有暗示性。如《劳停驿》(欧阳修)的注释“此诗为欧阳修被贬峡州夷陵令时作。劳停驿,驿站名”,据此可以揣摩,诗中塑造的是“被贬蛮荒、漂泊在外”的形象。</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57095">
                <a:tc>
                  <a:txBody>
                    <a:bodyPr/>
                    <a:lstStyle/>
                    <a:p>
                      <a:pPr indent="0">
                        <a:lnSpc>
                          <a:spcPct val="130000"/>
                        </a:lnSpc>
                        <a:buNone/>
                      </a:pPr>
                      <a:r>
                        <a:rPr lang="zh-CN" alt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赏景物(意象),分析人物形象</a:t>
                      </a:r>
                      <a:endParaRPr lang="en-US"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30000"/>
                        </a:lnSpc>
                        <a:buNone/>
                      </a:pPr>
                      <a:r>
                        <a:rPr lang="zh-CN" alt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lang="en-US" alt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lang="zh-CN" alt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要抓住诗中所描写的景物、运用的意象来分析人物形象。景物描写能够对人物的心理起烘托作用,是人物心境间接流露。比如诗中若出现“菊”“狭径”“柴门”等意象,则很可能塑造的是“远离官场、热爱自然的隐者形象”。</a:t>
                      </a:r>
                      <a:endParaRPr lang="en-US"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ransition>
    <p:split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048" y="882001"/>
            <a:ext cx="11423904" cy="4310825"/>
          </a:xfrm>
          <a:prstGeom prst="rect">
            <a:avLst/>
          </a:prstGeom>
          <a:noFill/>
        </p:spPr>
        <p:txBody>
          <a:bodyPr wrap="square" lIns="0" tIns="0" rIns="0" bIns="0" rtlCol="0" anchor="t"/>
          <a:lstStyle/>
          <a:p>
            <a:pPr algn="l" latinLnBrk="1">
              <a:lnSpc>
                <a:spcPts val="4320"/>
              </a:lnSpc>
            </a:pPr>
            <a:r>
              <a:rPr lang="en-US" sz="2400" dirty="0">
                <a:solidFill>
                  <a:srgbClr val="000000"/>
                </a:solidFill>
                <a:latin typeface="宋体" panose="02010600030101010101" pitchFamily="2" charset="-122"/>
                <a:ea typeface="宋体" panose="02010600030101010101" pitchFamily="2" charset="-122"/>
                <a:cs typeface="宋体" panose="02010600030101010101" pitchFamily="34" charset="-120"/>
              </a:rPr>
              <a:t> </a:t>
            </a:r>
            <a:r>
              <a:rPr lang="zh-CN" alt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续表</a:t>
            </a:r>
          </a:p>
          <a:p>
            <a:pPr algn="l" latinLnBrk="1">
              <a:lnSpc>
                <a:spcPts val="4320"/>
              </a:lnSpc>
            </a:pPr>
            <a:endParaRPr lang="en-US" sz="2400" dirty="0"/>
          </a:p>
        </p:txBody>
      </p:sp>
      <p:graphicFrame>
        <p:nvGraphicFramePr>
          <p:cNvPr id="3" name="表格 2"/>
          <p:cNvGraphicFramePr/>
          <p:nvPr>
            <p:custDataLst>
              <p:tags r:id="rId1"/>
            </p:custDataLst>
          </p:nvPr>
        </p:nvGraphicFramePr>
        <p:xfrm>
          <a:off x="568325" y="1397000"/>
          <a:ext cx="10980420" cy="4633533"/>
        </p:xfrm>
        <a:graphic>
          <a:graphicData uri="http://schemas.openxmlformats.org/drawingml/2006/table">
            <a:tbl>
              <a:tblPr/>
              <a:tblGrid>
                <a:gridCol w="1525270">
                  <a:extLst>
                    <a:ext uri="{9D8B030D-6E8A-4147-A177-3AD203B41FA5}">
                      <a16:colId xmlns:a16="http://schemas.microsoft.com/office/drawing/2014/main" val="20000"/>
                    </a:ext>
                  </a:extLst>
                </a:gridCol>
                <a:gridCol w="9455150">
                  <a:extLst>
                    <a:ext uri="{9D8B030D-6E8A-4147-A177-3AD203B41FA5}">
                      <a16:colId xmlns:a16="http://schemas.microsoft.com/office/drawing/2014/main" val="20001"/>
                    </a:ext>
                  </a:extLst>
                </a:gridCol>
              </a:tblGrid>
              <a:tr h="147320">
                <a:tc>
                  <a:txBody>
                    <a:bodyPr/>
                    <a:lstStyle/>
                    <a:p>
                      <a:pPr indent="0" algn="ctr">
                        <a:lnSpc>
                          <a:spcPct val="110000"/>
                        </a:lnSpc>
                        <a:buNone/>
                      </a:pPr>
                      <a:r>
                        <a:rPr lang="zh-CN" alt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角度</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lnSpc>
                          <a:spcPct val="110000"/>
                        </a:lnSpc>
                        <a:buNone/>
                      </a:pPr>
                      <a:r>
                        <a:rPr lang="zh-CN" alt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释义</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42595">
                <a:tc>
                  <a:txBody>
                    <a:bodyPr/>
                    <a:lstStyle/>
                    <a:p>
                      <a:pPr indent="0" algn="ctr">
                        <a:lnSpc>
                          <a:spcPct val="150000"/>
                        </a:lnSpc>
                        <a:buNone/>
                      </a:pPr>
                      <a:r>
                        <a:rPr lang="zh-CN"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抓描写,分析人物形象　　</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zh-CN"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要抓住诗歌中人物的肖像、动作、语言、神情、心理等描写,特别是细节描写,仔细分析相对应的关键词,探寻人物的形象特点。如“醉眼千峰顶上,世间多少秋毫”一句中,“醉眼”是神态描写,这个描写能够体现出人物的“旷达洒脱”。</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1960">
                <a:tc>
                  <a:txBody>
                    <a:bodyPr/>
                    <a:lstStyle/>
                    <a:p>
                      <a:pPr indent="0" algn="ctr">
                        <a:lnSpc>
                          <a:spcPct val="150000"/>
                        </a:lnSpc>
                        <a:buNone/>
                      </a:pPr>
                      <a:r>
                        <a:rPr lang="zh-CN"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析典故,分析人物形象　　</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zh-CN"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引用古籍中的故事或词句,借他人(事)来比况自己,为用典。如辛弃疾《永遇乐·京口北固亭怀古》中“凭谁问:廉颇老矣,尚能饭否?”一句运用典故,词人以廉颇自比,表达其雄心不减当年,渴望为国效力的心愿,可惜叹无人前来问讯,徒有英雄豪情。</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ransition>
    <p:split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5E0CC8C-6DA2-1B6D-AE10-F9C3B9D8A2F0}"/>
              </a:ext>
            </a:extLst>
          </p:cNvPr>
          <p:cNvSpPr txBox="1"/>
          <p:nvPr/>
        </p:nvSpPr>
        <p:spPr>
          <a:xfrm>
            <a:off x="74815" y="16626"/>
            <a:ext cx="12111647" cy="6740307"/>
          </a:xfrm>
          <a:prstGeom prst="rect">
            <a:avLst/>
          </a:prstGeom>
          <a:solidFill>
            <a:schemeClr val="bg1"/>
          </a:solidFill>
        </p:spPr>
        <p:txBody>
          <a:bodyPr wrap="square" rtlCol="0">
            <a:spAutoFit/>
          </a:bodyPr>
          <a:lstStyle/>
          <a:p>
            <a:pPr algn="l"/>
            <a:r>
              <a:rPr lang="zh-CN" altLang="en-US" sz="2400" b="1" i="0" dirty="0">
                <a:solidFill>
                  <a:srgbClr val="1E1E1E"/>
                </a:solidFill>
                <a:effectLst/>
                <a:latin typeface="宋体" panose="02010600030101010101" pitchFamily="2" charset="-122"/>
                <a:ea typeface="宋体" panose="02010600030101010101" pitchFamily="2" charset="-122"/>
              </a:rPr>
              <a:t>（二）古代诗歌鉴赏（</a:t>
            </a:r>
            <a:r>
              <a:rPr lang="en-US" altLang="zh-CN" sz="2400" b="1" i="0" dirty="0">
                <a:solidFill>
                  <a:srgbClr val="1E1E1E"/>
                </a:solidFill>
                <a:effectLst/>
                <a:latin typeface="宋体" panose="02010600030101010101" pitchFamily="2" charset="-122"/>
                <a:ea typeface="宋体" panose="02010600030101010101" pitchFamily="2" charset="-122"/>
              </a:rPr>
              <a:t>11</a:t>
            </a:r>
            <a:r>
              <a:rPr lang="zh-CN" altLang="en-US" sz="2400" b="1" i="0" dirty="0">
                <a:solidFill>
                  <a:srgbClr val="1E1E1E"/>
                </a:solidFill>
                <a:effectLst/>
                <a:latin typeface="宋体" panose="02010600030101010101" pitchFamily="2" charset="-122"/>
                <a:ea typeface="宋体" panose="02010600030101010101" pitchFamily="2" charset="-122"/>
              </a:rPr>
              <a:t>分）</a:t>
            </a:r>
            <a:endParaRPr lang="zh-CN" altLang="en-US" sz="2400" b="0" i="0" dirty="0">
              <a:solidFill>
                <a:srgbClr val="1E1E1E"/>
              </a:solidFill>
              <a:effectLst/>
              <a:latin typeface="宋体" panose="02010600030101010101" pitchFamily="2" charset="-122"/>
              <a:ea typeface="宋体" panose="02010600030101010101" pitchFamily="2" charset="-122"/>
            </a:endParaRPr>
          </a:p>
          <a:p>
            <a:pPr algn="l"/>
            <a:r>
              <a:rPr lang="zh-CN" altLang="en-US" sz="2400" b="0" i="0" dirty="0">
                <a:solidFill>
                  <a:srgbClr val="1E1E1E"/>
                </a:solidFill>
                <a:effectLst/>
                <a:latin typeface="宋体" panose="02010600030101010101" pitchFamily="2" charset="-122"/>
                <a:ea typeface="宋体" panose="02010600030101010101" pitchFamily="2" charset="-122"/>
              </a:rPr>
              <a:t>阅读下面这首宋诗，完成</a:t>
            </a:r>
            <a:r>
              <a:rPr lang="en-US" altLang="zh-CN" sz="2400" b="0" i="0" dirty="0">
                <a:solidFill>
                  <a:srgbClr val="1E1E1E"/>
                </a:solidFill>
                <a:effectLst/>
                <a:latin typeface="宋体" panose="02010600030101010101" pitchFamily="2" charset="-122"/>
                <a:ea typeface="宋体" panose="02010600030101010101" pitchFamily="2" charset="-122"/>
              </a:rPr>
              <a:t>14</a:t>
            </a:r>
            <a:r>
              <a:rPr lang="zh-CN" altLang="en-US" sz="2400" b="0" i="0" dirty="0">
                <a:solidFill>
                  <a:srgbClr val="1E1E1E"/>
                </a:solidFill>
                <a:effectLst/>
                <a:latin typeface="宋体" panose="02010600030101010101" pitchFamily="2" charset="-122"/>
                <a:ea typeface="宋体" panose="02010600030101010101" pitchFamily="2" charset="-122"/>
              </a:rPr>
              <a:t>～</a:t>
            </a:r>
            <a:r>
              <a:rPr lang="en-US" altLang="zh-CN" sz="2400" b="0" i="0" dirty="0">
                <a:solidFill>
                  <a:srgbClr val="1E1E1E"/>
                </a:solidFill>
                <a:effectLst/>
                <a:latin typeface="宋体" panose="02010600030101010101" pitchFamily="2" charset="-122"/>
                <a:ea typeface="宋体" panose="02010600030101010101" pitchFamily="2" charset="-122"/>
              </a:rPr>
              <a:t>15</a:t>
            </a:r>
            <a:r>
              <a:rPr lang="zh-CN" altLang="en-US" sz="2400" b="0" i="0" dirty="0">
                <a:solidFill>
                  <a:srgbClr val="1E1E1E"/>
                </a:solidFill>
                <a:effectLst/>
                <a:latin typeface="宋体" panose="02010600030101010101" pitchFamily="2" charset="-122"/>
                <a:ea typeface="宋体" panose="02010600030101010101" pitchFamily="2" charset="-122"/>
              </a:rPr>
              <a:t>题。</a:t>
            </a:r>
          </a:p>
          <a:p>
            <a:pPr algn="ctr"/>
            <a:r>
              <a:rPr lang="zh-CN" altLang="en-US" sz="2400" b="0" i="0" dirty="0">
                <a:solidFill>
                  <a:srgbClr val="1E1E1E"/>
                </a:solidFill>
                <a:effectLst/>
                <a:latin typeface="宋体" panose="02010600030101010101" pitchFamily="2" charset="-122"/>
                <a:ea typeface="宋体" panose="02010600030101010101" pitchFamily="2" charset="-122"/>
              </a:rPr>
              <a:t>送子由使契丹  苏  轼</a:t>
            </a:r>
          </a:p>
          <a:p>
            <a:pPr algn="ctr"/>
            <a:r>
              <a:rPr lang="zh-CN" altLang="en-US" sz="2400" b="0" i="0" dirty="0">
                <a:solidFill>
                  <a:srgbClr val="1E1E1E"/>
                </a:solidFill>
                <a:effectLst/>
                <a:latin typeface="宋体" panose="02010600030101010101" pitchFamily="2" charset="-122"/>
                <a:ea typeface="宋体" panose="02010600030101010101" pitchFamily="2" charset="-122"/>
              </a:rPr>
              <a:t>云海相望寄此身，那因远适更沾巾。</a:t>
            </a:r>
          </a:p>
          <a:p>
            <a:pPr algn="ctr"/>
            <a:r>
              <a:rPr lang="zh-CN" altLang="en-US" sz="2400" b="0" i="0" dirty="0">
                <a:solidFill>
                  <a:srgbClr val="1E1E1E"/>
                </a:solidFill>
                <a:effectLst/>
                <a:latin typeface="宋体" panose="02010600030101010101" pitchFamily="2" charset="-122"/>
                <a:ea typeface="宋体" panose="02010600030101010101" pitchFamily="2" charset="-122"/>
              </a:rPr>
              <a:t>不辞驿骑凌风雪，要使天骄识凤麟。</a:t>
            </a:r>
          </a:p>
          <a:p>
            <a:pPr algn="ctr"/>
            <a:r>
              <a:rPr lang="zh-CN" altLang="en-US" sz="2400" b="0" i="0" dirty="0">
                <a:solidFill>
                  <a:srgbClr val="1E1E1E"/>
                </a:solidFill>
                <a:effectLst/>
                <a:latin typeface="宋体" panose="02010600030101010101" pitchFamily="2" charset="-122"/>
                <a:ea typeface="宋体" panose="02010600030101010101" pitchFamily="2" charset="-122"/>
              </a:rPr>
              <a:t>沙漠回看清禁月①，湖山应梦武林春②。</a:t>
            </a:r>
          </a:p>
          <a:p>
            <a:pPr algn="ctr"/>
            <a:r>
              <a:rPr lang="zh-CN" altLang="en-US" sz="2400" b="0" i="0" dirty="0">
                <a:solidFill>
                  <a:srgbClr val="1E1E1E"/>
                </a:solidFill>
                <a:effectLst/>
                <a:latin typeface="宋体" panose="02010600030101010101" pitchFamily="2" charset="-122"/>
                <a:ea typeface="宋体" panose="02010600030101010101" pitchFamily="2" charset="-122"/>
              </a:rPr>
              <a:t>单于若问君家世，莫道中朝第一人③。</a:t>
            </a:r>
          </a:p>
          <a:p>
            <a:pPr algn="l"/>
            <a:r>
              <a:rPr lang="en-US" altLang="zh-CN" sz="2400" b="0" i="0" dirty="0">
                <a:solidFill>
                  <a:srgbClr val="1E1E1E"/>
                </a:solidFill>
                <a:effectLst/>
                <a:latin typeface="宋体" panose="02010600030101010101" pitchFamily="2" charset="-122"/>
                <a:ea typeface="宋体" panose="02010600030101010101" pitchFamily="2" charset="-122"/>
              </a:rPr>
              <a:t>[</a:t>
            </a:r>
            <a:r>
              <a:rPr lang="zh-CN" altLang="en-US" sz="2400" b="0" i="0" dirty="0">
                <a:solidFill>
                  <a:srgbClr val="1E1E1E"/>
                </a:solidFill>
                <a:effectLst/>
                <a:latin typeface="宋体" panose="02010600030101010101" pitchFamily="2" charset="-122"/>
                <a:ea typeface="宋体" panose="02010600030101010101" pitchFamily="2" charset="-122"/>
              </a:rPr>
              <a:t>注</a:t>
            </a:r>
            <a:r>
              <a:rPr lang="en-US" altLang="zh-CN" sz="2400" b="0" i="0" dirty="0">
                <a:solidFill>
                  <a:srgbClr val="1E1E1E"/>
                </a:solidFill>
                <a:effectLst/>
                <a:latin typeface="宋体" panose="02010600030101010101" pitchFamily="2" charset="-122"/>
                <a:ea typeface="宋体" panose="02010600030101010101" pitchFamily="2" charset="-122"/>
              </a:rPr>
              <a:t>]①</a:t>
            </a:r>
            <a:r>
              <a:rPr lang="zh-CN" altLang="en-US" sz="2400" b="0" i="0" dirty="0">
                <a:solidFill>
                  <a:srgbClr val="1E1E1E"/>
                </a:solidFill>
                <a:effectLst/>
                <a:latin typeface="宋体" panose="02010600030101010101" pitchFamily="2" charset="-122"/>
                <a:ea typeface="宋体" panose="02010600030101010101" pitchFamily="2" charset="-122"/>
              </a:rPr>
              <a:t>清禁：皇宫。苏辙时任翰林学士，常出入宫禁。②武林：杭州的别称。苏轼时知杭州。③唐代李揆被皇帝誉为“门地、人物、文学皆当世第一”。后来入吐蕃会盟，酋长问他：“闻唐有第一人李揆，公是否？”李揆怕被扣留，骗他说：“彼李揆，安肯来邪？”</a:t>
            </a:r>
          </a:p>
          <a:p>
            <a:pPr algn="l"/>
            <a:r>
              <a:rPr lang="en-US" altLang="zh-CN" sz="2400" b="0" i="0" dirty="0">
                <a:solidFill>
                  <a:srgbClr val="1E1E1E"/>
                </a:solidFill>
                <a:effectLst/>
                <a:latin typeface="宋体" panose="02010600030101010101" pitchFamily="2" charset="-122"/>
                <a:ea typeface="宋体" panose="02010600030101010101" pitchFamily="2" charset="-122"/>
              </a:rPr>
              <a:t>14.</a:t>
            </a:r>
            <a:r>
              <a:rPr lang="zh-CN" altLang="en-US" sz="2400" b="0" i="0" dirty="0">
                <a:solidFill>
                  <a:srgbClr val="1E1E1E"/>
                </a:solidFill>
                <a:effectLst/>
                <a:latin typeface="宋体" panose="02010600030101010101" pitchFamily="2" charset="-122"/>
                <a:ea typeface="宋体" panose="02010600030101010101" pitchFamily="2" charset="-122"/>
              </a:rPr>
              <a:t>本诗尾联用了唐代李揆的典故，以下对此进行的赏析不正确的两项是（</a:t>
            </a:r>
            <a:r>
              <a:rPr lang="en-US" altLang="zh-CN" sz="2400" b="0" i="0" dirty="0">
                <a:solidFill>
                  <a:srgbClr val="1E1E1E"/>
                </a:solidFill>
                <a:effectLst/>
                <a:latin typeface="宋体" panose="02010600030101010101" pitchFamily="2" charset="-122"/>
                <a:ea typeface="宋体" panose="02010600030101010101" pitchFamily="2" charset="-122"/>
              </a:rPr>
              <a:t>5</a:t>
            </a:r>
            <a:r>
              <a:rPr lang="zh-CN" altLang="en-US" sz="2400" b="0" i="0" dirty="0">
                <a:solidFill>
                  <a:srgbClr val="1E1E1E"/>
                </a:solidFill>
                <a:effectLst/>
                <a:latin typeface="宋体" panose="02010600030101010101" pitchFamily="2" charset="-122"/>
                <a:ea typeface="宋体" panose="02010600030101010101" pitchFamily="2" charset="-122"/>
              </a:rPr>
              <a:t>分）</a:t>
            </a:r>
          </a:p>
          <a:p>
            <a:pPr algn="l"/>
            <a:r>
              <a:rPr lang="en-US" altLang="zh-CN" sz="2400" b="0" i="0" dirty="0">
                <a:solidFill>
                  <a:srgbClr val="1E1E1E"/>
                </a:solidFill>
                <a:effectLst/>
                <a:latin typeface="宋体" panose="02010600030101010101" pitchFamily="2" charset="-122"/>
                <a:ea typeface="宋体" panose="02010600030101010101" pitchFamily="2" charset="-122"/>
              </a:rPr>
              <a:t>A</a:t>
            </a:r>
            <a:r>
              <a:rPr lang="zh-CN" altLang="en-US" sz="2400" b="0" i="0" dirty="0">
                <a:solidFill>
                  <a:srgbClr val="1E1E1E"/>
                </a:solidFill>
                <a:effectLst/>
                <a:latin typeface="宋体" panose="02010600030101010101" pitchFamily="2" charset="-122"/>
                <a:ea typeface="宋体" panose="02010600030101010101" pitchFamily="2" charset="-122"/>
              </a:rPr>
              <a:t>．本联用李揆的典故准确贴切，因为苏轼兄弟在当时声名卓著，与李揆非常相似。</a:t>
            </a:r>
          </a:p>
          <a:p>
            <a:pPr algn="l"/>
            <a:r>
              <a:rPr lang="en-US" altLang="zh-CN" sz="2400" b="0" i="0" dirty="0">
                <a:solidFill>
                  <a:srgbClr val="1E1E1E"/>
                </a:solidFill>
                <a:effectLst/>
                <a:latin typeface="宋体" panose="02010600030101010101" pitchFamily="2" charset="-122"/>
                <a:ea typeface="宋体" panose="02010600030101010101" pitchFamily="2" charset="-122"/>
              </a:rPr>
              <a:t>B</a:t>
            </a:r>
            <a:r>
              <a:rPr lang="zh-CN" altLang="en-US" sz="2400" b="0" i="0" dirty="0">
                <a:solidFill>
                  <a:srgbClr val="1E1E1E"/>
                </a:solidFill>
                <a:effectLst/>
                <a:latin typeface="宋体" panose="02010600030101010101" pitchFamily="2" charset="-122"/>
                <a:ea typeface="宋体" panose="02010600030101010101" pitchFamily="2" charset="-122"/>
              </a:rPr>
              <a:t>．中原地域辽阔，人才济济，豪杰辈出，即使卓越如苏轼兄弟，也不敢自居第一。</a:t>
            </a:r>
          </a:p>
          <a:p>
            <a:pPr algn="l"/>
            <a:r>
              <a:rPr lang="en-US" altLang="zh-CN" sz="2400" b="0" i="0" dirty="0">
                <a:solidFill>
                  <a:srgbClr val="1E1E1E"/>
                </a:solidFill>
                <a:effectLst/>
                <a:latin typeface="宋体" panose="02010600030101010101" pitchFamily="2" charset="-122"/>
                <a:ea typeface="宋体" panose="02010600030101010101" pitchFamily="2" charset="-122"/>
              </a:rPr>
              <a:t>C</a:t>
            </a:r>
            <a:r>
              <a:rPr lang="zh-CN" altLang="en-US" sz="2400" b="0" i="0" dirty="0">
                <a:solidFill>
                  <a:srgbClr val="1E1E1E"/>
                </a:solidFill>
                <a:effectLst/>
                <a:latin typeface="宋体" panose="02010600030101010101" pitchFamily="2" charset="-122"/>
                <a:ea typeface="宋体" panose="02010600030101010101" pitchFamily="2" charset="-122"/>
              </a:rPr>
              <a:t>．从李揆的典故推断，如果苏辙承认自己的家世第一，很有可能被契丹君主扣留。</a:t>
            </a:r>
          </a:p>
          <a:p>
            <a:pPr algn="l"/>
            <a:r>
              <a:rPr lang="en-US" altLang="zh-CN" sz="2400" b="0" i="0" dirty="0">
                <a:solidFill>
                  <a:srgbClr val="1E1E1E"/>
                </a:solidFill>
                <a:effectLst/>
                <a:latin typeface="宋体" panose="02010600030101010101" pitchFamily="2" charset="-122"/>
                <a:ea typeface="宋体" panose="02010600030101010101" pitchFamily="2" charset="-122"/>
              </a:rPr>
              <a:t>D</a:t>
            </a:r>
            <a:r>
              <a:rPr lang="zh-CN" altLang="en-US" sz="2400" b="0" i="0" dirty="0">
                <a:solidFill>
                  <a:srgbClr val="1E1E1E"/>
                </a:solidFill>
                <a:effectLst/>
                <a:latin typeface="宋体" panose="02010600030101010101" pitchFamily="2" charset="-122"/>
                <a:ea typeface="宋体" panose="02010600030101010101" pitchFamily="2" charset="-122"/>
              </a:rPr>
              <a:t>．苏轼告诉苏辙，作为大国使臣，切莫以家世傲人，而要展示出谦恭的君子风度。</a:t>
            </a:r>
          </a:p>
          <a:p>
            <a:pPr algn="l"/>
            <a:r>
              <a:rPr lang="en-US" altLang="zh-CN" sz="2400" b="0" i="0" dirty="0">
                <a:solidFill>
                  <a:srgbClr val="1E1E1E"/>
                </a:solidFill>
                <a:effectLst/>
                <a:latin typeface="宋体" panose="02010600030101010101" pitchFamily="2" charset="-122"/>
                <a:ea typeface="宋体" panose="02010600030101010101" pitchFamily="2" charset="-122"/>
              </a:rPr>
              <a:t>E</a:t>
            </a:r>
            <a:r>
              <a:rPr lang="zh-CN" altLang="en-US" sz="2400" b="0" i="0" dirty="0">
                <a:solidFill>
                  <a:srgbClr val="1E1E1E"/>
                </a:solidFill>
                <a:effectLst/>
                <a:latin typeface="宋体" panose="02010600030101010101" pitchFamily="2" charset="-122"/>
                <a:ea typeface="宋体" panose="02010600030101010101" pitchFamily="2" charset="-122"/>
              </a:rPr>
              <a:t>．苏轼与苏辙兄弟情深，此时更为远行的弟弟担心，希望他小心谨慎，平安归来。</a:t>
            </a:r>
          </a:p>
          <a:p>
            <a:pPr algn="l"/>
            <a:r>
              <a:rPr lang="en-US" altLang="zh-CN" sz="2400" b="0" i="0" dirty="0">
                <a:solidFill>
                  <a:srgbClr val="1E1E1E"/>
                </a:solidFill>
                <a:effectLst/>
                <a:latin typeface="宋体" panose="02010600030101010101" pitchFamily="2" charset="-122"/>
                <a:ea typeface="宋体" panose="02010600030101010101" pitchFamily="2" charset="-122"/>
              </a:rPr>
              <a:t>15.</a:t>
            </a:r>
            <a:r>
              <a:rPr lang="zh-CN" altLang="en-US" sz="2400" b="0" i="0" dirty="0">
                <a:solidFill>
                  <a:srgbClr val="1E1E1E"/>
                </a:solidFill>
                <a:effectLst/>
                <a:latin typeface="宋体" panose="02010600030101010101" pitchFamily="2" charset="-122"/>
                <a:ea typeface="宋体" panose="02010600030101010101" pitchFamily="2" charset="-122"/>
              </a:rPr>
              <a:t>本诗首联表现了诗人什么样的性格？请加以分析。（</a:t>
            </a:r>
            <a:r>
              <a:rPr lang="en-US" altLang="zh-CN" sz="2400" b="0" i="0" dirty="0">
                <a:solidFill>
                  <a:srgbClr val="1E1E1E"/>
                </a:solidFill>
                <a:effectLst/>
                <a:latin typeface="宋体" panose="02010600030101010101" pitchFamily="2" charset="-122"/>
                <a:ea typeface="宋体" panose="02010600030101010101" pitchFamily="2" charset="-122"/>
              </a:rPr>
              <a:t>6</a:t>
            </a:r>
            <a:r>
              <a:rPr lang="zh-CN" altLang="en-US" sz="2400" b="0" i="0" dirty="0">
                <a:solidFill>
                  <a:srgbClr val="1E1E1E"/>
                </a:solidFill>
                <a:effectLst/>
                <a:latin typeface="宋体" panose="02010600030101010101" pitchFamily="2" charset="-122"/>
                <a:ea typeface="宋体" panose="02010600030101010101" pitchFamily="2" charset="-122"/>
              </a:rPr>
              <a:t>分）</a:t>
            </a:r>
          </a:p>
          <a:p>
            <a:pPr algn="l"/>
            <a:r>
              <a:rPr lang="zh-CN" altLang="en-US" sz="2400" b="0" i="0" dirty="0">
                <a:solidFill>
                  <a:srgbClr val="1E1E1E"/>
                </a:solidFill>
                <a:effectLst/>
                <a:latin typeface="宋体" panose="02010600030101010101" pitchFamily="2" charset="-122"/>
                <a:ea typeface="宋体" panose="02010600030101010101" pitchFamily="2" charset="-122"/>
              </a:rPr>
              <a:t> </a:t>
            </a:r>
          </a:p>
        </p:txBody>
      </p:sp>
    </p:spTree>
    <p:extLst>
      <p:ext uri="{BB962C8B-B14F-4D97-AF65-F5344CB8AC3E}">
        <p14:creationId xmlns:p14="http://schemas.microsoft.com/office/powerpoint/2010/main" val="1145268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E89EA6B-21DF-825D-6537-67126AC50FB3}"/>
              </a:ext>
            </a:extLst>
          </p:cNvPr>
          <p:cNvSpPr txBox="1"/>
          <p:nvPr/>
        </p:nvSpPr>
        <p:spPr>
          <a:xfrm>
            <a:off x="356348" y="53789"/>
            <a:ext cx="11658600" cy="5016758"/>
          </a:xfrm>
          <a:prstGeom prst="rect">
            <a:avLst/>
          </a:prstGeom>
          <a:noFill/>
        </p:spPr>
        <p:txBody>
          <a:bodyPr wrap="square" rtlCol="0">
            <a:spAutoFit/>
          </a:bodyPr>
          <a:lstStyle/>
          <a:p>
            <a:pPr algn="ctr"/>
            <a:r>
              <a:rPr lang="zh-CN" altLang="en-US" sz="2000" b="0" i="0" dirty="0">
                <a:solidFill>
                  <a:srgbClr val="1E1E1E"/>
                </a:solidFill>
                <a:effectLst/>
                <a:latin typeface="宋体" panose="02010600030101010101" pitchFamily="2" charset="-122"/>
                <a:ea typeface="宋体" panose="02010600030101010101" pitchFamily="2" charset="-122"/>
              </a:rPr>
              <a:t>送子由使契丹  苏  轼</a:t>
            </a:r>
          </a:p>
          <a:p>
            <a:pPr algn="ctr"/>
            <a:r>
              <a:rPr lang="zh-CN" altLang="en-US" sz="2000" b="0" i="0" dirty="0">
                <a:solidFill>
                  <a:srgbClr val="1E1E1E"/>
                </a:solidFill>
                <a:effectLst/>
                <a:latin typeface="宋体" panose="02010600030101010101" pitchFamily="2" charset="-122"/>
                <a:ea typeface="宋体" panose="02010600030101010101" pitchFamily="2" charset="-122"/>
              </a:rPr>
              <a:t>云海相望寄此身，那因远适更沾巾。</a:t>
            </a:r>
          </a:p>
          <a:p>
            <a:pPr algn="ctr"/>
            <a:r>
              <a:rPr lang="zh-CN" altLang="en-US" sz="2000" b="0" i="0" dirty="0">
                <a:solidFill>
                  <a:srgbClr val="1E1E1E"/>
                </a:solidFill>
                <a:effectLst/>
                <a:latin typeface="宋体" panose="02010600030101010101" pitchFamily="2" charset="-122"/>
                <a:ea typeface="宋体" panose="02010600030101010101" pitchFamily="2" charset="-122"/>
              </a:rPr>
              <a:t>不辞驿骑凌风雪，要使天骄识凤麟。</a:t>
            </a:r>
          </a:p>
          <a:p>
            <a:pPr algn="ctr"/>
            <a:r>
              <a:rPr lang="zh-CN" altLang="en-US" sz="2000" b="0" i="0" dirty="0">
                <a:solidFill>
                  <a:srgbClr val="1E1E1E"/>
                </a:solidFill>
                <a:effectLst/>
                <a:latin typeface="宋体" panose="02010600030101010101" pitchFamily="2" charset="-122"/>
                <a:ea typeface="宋体" panose="02010600030101010101" pitchFamily="2" charset="-122"/>
              </a:rPr>
              <a:t>沙漠回看清禁月①，湖山应梦武林春②。</a:t>
            </a:r>
          </a:p>
          <a:p>
            <a:pPr algn="ctr"/>
            <a:r>
              <a:rPr lang="zh-CN" altLang="en-US" sz="2000" b="0" i="0" dirty="0">
                <a:solidFill>
                  <a:srgbClr val="1E1E1E"/>
                </a:solidFill>
                <a:effectLst/>
                <a:latin typeface="宋体" panose="02010600030101010101" pitchFamily="2" charset="-122"/>
                <a:ea typeface="宋体" panose="02010600030101010101" pitchFamily="2" charset="-122"/>
              </a:rPr>
              <a:t>单于若问君家世，莫道中朝第一人③。</a:t>
            </a:r>
          </a:p>
          <a:p>
            <a:pPr algn="l"/>
            <a:r>
              <a:rPr lang="en-US" altLang="zh-CN" sz="2000" b="0" i="0" dirty="0">
                <a:solidFill>
                  <a:srgbClr val="1E1E1E"/>
                </a:solidFill>
                <a:effectLst/>
                <a:latin typeface="宋体" panose="02010600030101010101" pitchFamily="2" charset="-122"/>
                <a:ea typeface="宋体" panose="02010600030101010101" pitchFamily="2" charset="-122"/>
              </a:rPr>
              <a:t>[</a:t>
            </a:r>
            <a:r>
              <a:rPr lang="zh-CN" altLang="en-US" sz="2000" b="0" i="0" dirty="0">
                <a:solidFill>
                  <a:srgbClr val="1E1E1E"/>
                </a:solidFill>
                <a:effectLst/>
                <a:latin typeface="宋体" panose="02010600030101010101" pitchFamily="2" charset="-122"/>
                <a:ea typeface="宋体" panose="02010600030101010101" pitchFamily="2" charset="-122"/>
              </a:rPr>
              <a:t>注</a:t>
            </a:r>
            <a:r>
              <a:rPr lang="en-US" altLang="zh-CN" sz="2000" b="0" i="0" dirty="0">
                <a:solidFill>
                  <a:srgbClr val="1E1E1E"/>
                </a:solidFill>
                <a:effectLst/>
                <a:latin typeface="宋体" panose="02010600030101010101" pitchFamily="2" charset="-122"/>
                <a:ea typeface="宋体" panose="02010600030101010101" pitchFamily="2" charset="-122"/>
              </a:rPr>
              <a:t>]①</a:t>
            </a:r>
            <a:r>
              <a:rPr lang="zh-CN" altLang="en-US" sz="2000" b="0" i="0" dirty="0">
                <a:solidFill>
                  <a:srgbClr val="1E1E1E"/>
                </a:solidFill>
                <a:effectLst/>
                <a:latin typeface="宋体" panose="02010600030101010101" pitchFamily="2" charset="-122"/>
                <a:ea typeface="宋体" panose="02010600030101010101" pitchFamily="2" charset="-122"/>
              </a:rPr>
              <a:t>清禁：皇宫。苏辙时任翰林学士，常出入宫禁。②武林：杭州的别称。苏轼时知杭州。③唐代李揆被皇帝誉为“门地、人物、文学皆当世第一”。后来入吐蕃会盟，酋长问他：“闻唐有第一人李揆，公是否？”李揆怕被扣留，骗他说：“彼李揆，安肯来邪？”</a:t>
            </a:r>
          </a:p>
          <a:p>
            <a:pPr algn="l"/>
            <a:r>
              <a:rPr lang="en-US" altLang="zh-CN" sz="2000" b="0" i="0" dirty="0">
                <a:solidFill>
                  <a:srgbClr val="1E1E1E"/>
                </a:solidFill>
                <a:effectLst/>
                <a:latin typeface="宋体" panose="02010600030101010101" pitchFamily="2" charset="-122"/>
                <a:ea typeface="宋体" panose="02010600030101010101" pitchFamily="2" charset="-122"/>
              </a:rPr>
              <a:t>14.</a:t>
            </a:r>
            <a:r>
              <a:rPr lang="zh-CN" altLang="en-US" sz="2000" b="0" i="0" dirty="0">
                <a:solidFill>
                  <a:srgbClr val="1E1E1E"/>
                </a:solidFill>
                <a:effectLst/>
                <a:latin typeface="宋体" panose="02010600030101010101" pitchFamily="2" charset="-122"/>
                <a:ea typeface="宋体" panose="02010600030101010101" pitchFamily="2" charset="-122"/>
              </a:rPr>
              <a:t>本诗尾联用了唐代李揆的典故，以下对此进行的赏析不正确的两项是（</a:t>
            </a:r>
            <a:r>
              <a:rPr lang="en-US" altLang="zh-CN" sz="2000" b="0" i="0" dirty="0">
                <a:solidFill>
                  <a:srgbClr val="1E1E1E"/>
                </a:solidFill>
                <a:effectLst/>
                <a:latin typeface="宋体" panose="02010600030101010101" pitchFamily="2" charset="-122"/>
                <a:ea typeface="宋体" panose="02010600030101010101" pitchFamily="2" charset="-122"/>
              </a:rPr>
              <a:t>5</a:t>
            </a:r>
            <a:r>
              <a:rPr lang="zh-CN" altLang="en-US" sz="2000" b="0" i="0" dirty="0">
                <a:solidFill>
                  <a:srgbClr val="1E1E1E"/>
                </a:solidFill>
                <a:effectLst/>
                <a:latin typeface="宋体" panose="02010600030101010101" pitchFamily="2" charset="-122"/>
                <a:ea typeface="宋体" panose="02010600030101010101" pitchFamily="2" charset="-122"/>
              </a:rPr>
              <a:t>分）</a:t>
            </a:r>
          </a:p>
          <a:p>
            <a:pPr algn="l"/>
            <a:r>
              <a:rPr lang="en-US" altLang="zh-CN" sz="2000" b="0" i="0" dirty="0">
                <a:solidFill>
                  <a:srgbClr val="1E1E1E"/>
                </a:solidFill>
                <a:effectLst/>
                <a:latin typeface="宋体" panose="02010600030101010101" pitchFamily="2" charset="-122"/>
                <a:ea typeface="宋体" panose="02010600030101010101" pitchFamily="2" charset="-122"/>
              </a:rPr>
              <a:t>A</a:t>
            </a:r>
            <a:r>
              <a:rPr lang="zh-CN" altLang="en-US" sz="2000" b="0" i="0" dirty="0">
                <a:solidFill>
                  <a:srgbClr val="1E1E1E"/>
                </a:solidFill>
                <a:effectLst/>
                <a:latin typeface="宋体" panose="02010600030101010101" pitchFamily="2" charset="-122"/>
                <a:ea typeface="宋体" panose="02010600030101010101" pitchFamily="2" charset="-122"/>
              </a:rPr>
              <a:t>．本联用李揆的典故准确贴切，因为苏轼兄弟在当时声名卓著，与李揆非常相似。</a:t>
            </a:r>
          </a:p>
          <a:p>
            <a:pPr algn="l"/>
            <a:r>
              <a:rPr lang="en-US" altLang="zh-CN" sz="2000" b="0" i="0" dirty="0">
                <a:solidFill>
                  <a:srgbClr val="1E1E1E"/>
                </a:solidFill>
                <a:effectLst/>
                <a:latin typeface="宋体" panose="02010600030101010101" pitchFamily="2" charset="-122"/>
                <a:ea typeface="宋体" panose="02010600030101010101" pitchFamily="2" charset="-122"/>
              </a:rPr>
              <a:t>B</a:t>
            </a:r>
            <a:r>
              <a:rPr lang="zh-CN" altLang="en-US" sz="2000" b="0" i="0" dirty="0">
                <a:solidFill>
                  <a:srgbClr val="1E1E1E"/>
                </a:solidFill>
                <a:effectLst/>
                <a:latin typeface="宋体" panose="02010600030101010101" pitchFamily="2" charset="-122"/>
                <a:ea typeface="宋体" panose="02010600030101010101" pitchFamily="2" charset="-122"/>
              </a:rPr>
              <a:t>．中原地域辽阔，人才济济，豪杰辈出，即使卓越如苏轼兄弟，也不敢自居第一。</a:t>
            </a:r>
          </a:p>
          <a:p>
            <a:pPr algn="l"/>
            <a:r>
              <a:rPr lang="en-US" altLang="zh-CN" sz="2000" b="0" i="0" dirty="0">
                <a:solidFill>
                  <a:srgbClr val="1E1E1E"/>
                </a:solidFill>
                <a:effectLst/>
                <a:latin typeface="宋体" panose="02010600030101010101" pitchFamily="2" charset="-122"/>
                <a:ea typeface="宋体" panose="02010600030101010101" pitchFamily="2" charset="-122"/>
              </a:rPr>
              <a:t>C</a:t>
            </a:r>
            <a:r>
              <a:rPr lang="zh-CN" altLang="en-US" sz="2000" b="0" i="0" dirty="0">
                <a:solidFill>
                  <a:srgbClr val="1E1E1E"/>
                </a:solidFill>
                <a:effectLst/>
                <a:latin typeface="宋体" panose="02010600030101010101" pitchFamily="2" charset="-122"/>
                <a:ea typeface="宋体" panose="02010600030101010101" pitchFamily="2" charset="-122"/>
              </a:rPr>
              <a:t>．从李揆的典故推断，如果苏辙承认自己的家世第一，很有可能被契丹君主扣留。</a:t>
            </a:r>
          </a:p>
          <a:p>
            <a:pPr algn="l"/>
            <a:r>
              <a:rPr lang="en-US" altLang="zh-CN" sz="2000" b="0" i="0" dirty="0">
                <a:solidFill>
                  <a:srgbClr val="1E1E1E"/>
                </a:solidFill>
                <a:effectLst/>
                <a:latin typeface="宋体" panose="02010600030101010101" pitchFamily="2" charset="-122"/>
                <a:ea typeface="宋体" panose="02010600030101010101" pitchFamily="2" charset="-122"/>
              </a:rPr>
              <a:t>D</a:t>
            </a:r>
            <a:r>
              <a:rPr lang="zh-CN" altLang="en-US" sz="2000" b="0" i="0" dirty="0">
                <a:solidFill>
                  <a:srgbClr val="1E1E1E"/>
                </a:solidFill>
                <a:effectLst/>
                <a:latin typeface="宋体" panose="02010600030101010101" pitchFamily="2" charset="-122"/>
                <a:ea typeface="宋体" panose="02010600030101010101" pitchFamily="2" charset="-122"/>
              </a:rPr>
              <a:t>．苏轼告诉苏辙，作为大国使臣，切莫以家世傲人，而要展示出谦恭的君子风度。</a:t>
            </a:r>
          </a:p>
          <a:p>
            <a:pPr algn="l"/>
            <a:r>
              <a:rPr lang="en-US" altLang="zh-CN" sz="2000" b="0" i="0" dirty="0">
                <a:solidFill>
                  <a:srgbClr val="1E1E1E"/>
                </a:solidFill>
                <a:effectLst/>
                <a:latin typeface="宋体" panose="02010600030101010101" pitchFamily="2" charset="-122"/>
                <a:ea typeface="宋体" panose="02010600030101010101" pitchFamily="2" charset="-122"/>
              </a:rPr>
              <a:t>E</a:t>
            </a:r>
            <a:r>
              <a:rPr lang="zh-CN" altLang="en-US" sz="2000" b="0" i="0" dirty="0">
                <a:solidFill>
                  <a:srgbClr val="1E1E1E"/>
                </a:solidFill>
                <a:effectLst/>
                <a:latin typeface="宋体" panose="02010600030101010101" pitchFamily="2" charset="-122"/>
                <a:ea typeface="宋体" panose="02010600030101010101" pitchFamily="2" charset="-122"/>
              </a:rPr>
              <a:t>．苏轼与苏辙兄弟情深，此时更为远行的弟弟担心，希望他小心谨慎，平安归来。</a:t>
            </a:r>
          </a:p>
          <a:p>
            <a:pPr algn="l"/>
            <a:r>
              <a:rPr lang="en-US" altLang="zh-CN" sz="2000" b="0" i="0" dirty="0">
                <a:solidFill>
                  <a:srgbClr val="1E1E1E"/>
                </a:solidFill>
                <a:effectLst/>
                <a:latin typeface="宋体" panose="02010600030101010101" pitchFamily="2" charset="-122"/>
                <a:ea typeface="宋体" panose="02010600030101010101" pitchFamily="2" charset="-122"/>
              </a:rPr>
              <a:t>15.</a:t>
            </a:r>
            <a:r>
              <a:rPr lang="zh-CN" altLang="en-US" sz="2000" b="0" i="0" dirty="0">
                <a:solidFill>
                  <a:srgbClr val="1E1E1E"/>
                </a:solidFill>
                <a:effectLst/>
                <a:latin typeface="宋体" panose="02010600030101010101" pitchFamily="2" charset="-122"/>
                <a:ea typeface="宋体" panose="02010600030101010101" pitchFamily="2" charset="-122"/>
              </a:rPr>
              <a:t>本诗首联表现了诗人什么样的性格？请加以分析。（</a:t>
            </a:r>
            <a:r>
              <a:rPr lang="en-US" altLang="zh-CN" sz="2000" b="0" i="0" dirty="0">
                <a:solidFill>
                  <a:srgbClr val="1E1E1E"/>
                </a:solidFill>
                <a:effectLst/>
                <a:latin typeface="宋体" panose="02010600030101010101" pitchFamily="2" charset="-122"/>
                <a:ea typeface="宋体" panose="02010600030101010101" pitchFamily="2" charset="-122"/>
              </a:rPr>
              <a:t>6</a:t>
            </a:r>
            <a:r>
              <a:rPr lang="zh-CN" altLang="en-US" sz="2000" b="0" i="0" dirty="0">
                <a:solidFill>
                  <a:srgbClr val="1E1E1E"/>
                </a:solidFill>
                <a:effectLst/>
                <a:latin typeface="宋体" panose="02010600030101010101" pitchFamily="2" charset="-122"/>
                <a:ea typeface="宋体" panose="02010600030101010101" pitchFamily="2" charset="-122"/>
              </a:rPr>
              <a:t>分）</a:t>
            </a:r>
          </a:p>
          <a:p>
            <a:endParaRPr lang="zh-CN" altLang="en-US" sz="2000" dirty="0"/>
          </a:p>
        </p:txBody>
      </p:sp>
      <p:graphicFrame>
        <p:nvGraphicFramePr>
          <p:cNvPr id="3" name="表格 2">
            <a:extLst>
              <a:ext uri="{FF2B5EF4-FFF2-40B4-BE49-F238E27FC236}">
                <a16:creationId xmlns:a16="http://schemas.microsoft.com/office/drawing/2014/main" id="{F062B4AE-7061-CAF7-9C8D-BDA57E682049}"/>
              </a:ext>
            </a:extLst>
          </p:cNvPr>
          <p:cNvGraphicFramePr>
            <a:graphicFrameLocks noGrp="1"/>
          </p:cNvGraphicFramePr>
          <p:nvPr>
            <p:extLst>
              <p:ext uri="{D42A27DB-BD31-4B8C-83A1-F6EECF244321}">
                <p14:modId xmlns:p14="http://schemas.microsoft.com/office/powerpoint/2010/main" val="3593478717"/>
              </p:ext>
            </p:extLst>
          </p:nvPr>
        </p:nvGraphicFramePr>
        <p:xfrm>
          <a:off x="323850" y="4775511"/>
          <a:ext cx="11544299" cy="1828800"/>
        </p:xfrm>
        <a:graphic>
          <a:graphicData uri="http://schemas.openxmlformats.org/drawingml/2006/table">
            <a:tbl>
              <a:tblPr/>
              <a:tblGrid>
                <a:gridCol w="11544299">
                  <a:extLst>
                    <a:ext uri="{9D8B030D-6E8A-4147-A177-3AD203B41FA5}">
                      <a16:colId xmlns:a16="http://schemas.microsoft.com/office/drawing/2014/main" val="1535011482"/>
                    </a:ext>
                  </a:extLst>
                </a:gridCol>
              </a:tblGrid>
              <a:tr h="36576">
                <a:tc>
                  <a:txBody>
                    <a:bodyPr/>
                    <a:lstStyle/>
                    <a:p>
                      <a:pPr latinLnBrk="1"/>
                      <a:r>
                        <a:rPr lang="en-US" altLang="zh-CN" sz="2400" u="none" strike="noStrike" dirty="0">
                          <a:solidFill>
                            <a:srgbClr val="1E1E1E"/>
                          </a:solidFill>
                          <a:effectLst/>
                          <a:latin typeface="宋体" panose="02010600030101010101" pitchFamily="2" charset="-122"/>
                          <a:ea typeface="宋体" panose="02010600030101010101" pitchFamily="2" charset="-122"/>
                        </a:rPr>
                        <a:t>14.BD</a:t>
                      </a:r>
                    </a:p>
                    <a:p>
                      <a:pPr latinLnBrk="1"/>
                      <a:r>
                        <a:rPr lang="en-US" altLang="zh-CN" sz="2400" u="none" strike="noStrike" dirty="0">
                          <a:solidFill>
                            <a:srgbClr val="1E1E1E"/>
                          </a:solidFill>
                          <a:effectLst/>
                          <a:latin typeface="宋体" panose="02010600030101010101" pitchFamily="2" charset="-122"/>
                          <a:ea typeface="宋体" panose="02010600030101010101" pitchFamily="2" charset="-122"/>
                        </a:rPr>
                        <a:t>15. </a:t>
                      </a:r>
                      <a:r>
                        <a:rPr lang="zh-CN" altLang="en-US" sz="2400" u="none" strike="noStrike" dirty="0">
                          <a:solidFill>
                            <a:srgbClr val="1E1E1E"/>
                          </a:solidFill>
                          <a:effectLst/>
                          <a:latin typeface="宋体" panose="02010600030101010101" pitchFamily="2" charset="-122"/>
                          <a:ea typeface="宋体" panose="02010600030101010101" pitchFamily="2" charset="-122"/>
                        </a:rPr>
                        <a:t>首联表现了苏轼乐观、旷达、洒脱的性格特点；化用了王勃“无为在歧路，儿女共沾巾”之句，兄弟二人宦游四海，天各一方已是常事，此次也不会因远别而悲伤落泪，表现了苏轼</a:t>
                      </a:r>
                      <a:r>
                        <a:rPr lang="zh-CN" altLang="en-US" sz="2400" b="1" u="none" strike="noStrike" dirty="0">
                          <a:solidFill>
                            <a:srgbClr val="FF0000"/>
                          </a:solidFill>
                          <a:effectLst/>
                          <a:latin typeface="宋体" panose="02010600030101010101" pitchFamily="2" charset="-122"/>
                          <a:ea typeface="宋体" panose="02010600030101010101" pitchFamily="2" charset="-122"/>
                        </a:rPr>
                        <a:t>乐观旷达、洒脱</a:t>
                      </a:r>
                      <a:r>
                        <a:rPr lang="zh-CN" altLang="en-US" sz="2400" u="none" strike="noStrike" dirty="0">
                          <a:solidFill>
                            <a:srgbClr val="1E1E1E"/>
                          </a:solidFill>
                          <a:effectLst/>
                          <a:latin typeface="宋体" panose="02010600030101010101" pitchFamily="2" charset="-122"/>
                          <a:ea typeface="宋体" panose="02010600030101010101" pitchFamily="2" charset="-122"/>
                        </a:rPr>
                        <a:t>的性格特点。</a:t>
                      </a:r>
                    </a:p>
                  </a:txBody>
                  <a:tcPr marL="0" marR="0" marT="0" marB="0" anchor="ctr">
                    <a:lnL>
                      <a:noFill/>
                    </a:lnL>
                    <a:lnR>
                      <a:noFill/>
                    </a:lnR>
                    <a:lnT>
                      <a:noFill/>
                    </a:lnT>
                    <a:lnB>
                      <a:noFill/>
                    </a:lnB>
                    <a:noFill/>
                  </a:tcPr>
                </a:tc>
                <a:extLst>
                  <a:ext uri="{0D108BD9-81ED-4DB2-BD59-A6C34878D82A}">
                    <a16:rowId xmlns:a16="http://schemas.microsoft.com/office/drawing/2014/main" val="2435246859"/>
                  </a:ext>
                </a:extLst>
              </a:tr>
              <a:tr h="0">
                <a:tc>
                  <a:txBody>
                    <a:bodyPr/>
                    <a:lstStyle/>
                    <a:p>
                      <a:endParaRPr lang="zh-CN" altLang="en-US" sz="2400" u="none" strike="noStrike" dirty="0">
                        <a:solidFill>
                          <a:srgbClr val="1E1E1E"/>
                        </a:solidFill>
                        <a:effectLst/>
                        <a:latin typeface="宋体" panose="02010600030101010101" pitchFamily="2" charset="-122"/>
                        <a:ea typeface="宋体" panose="02010600030101010101" pitchFamily="2" charset="-122"/>
                      </a:endParaRPr>
                    </a:p>
                  </a:txBody>
                  <a:tcPr marL="0" marR="0" marT="0" marB="0" anchor="ctr">
                    <a:lnL>
                      <a:noFill/>
                    </a:lnL>
                    <a:lnR>
                      <a:noFill/>
                    </a:lnR>
                    <a:lnT>
                      <a:noFill/>
                    </a:lnT>
                    <a:lnB>
                      <a:noFill/>
                    </a:lnB>
                    <a:noFill/>
                  </a:tcPr>
                </a:tc>
                <a:extLst>
                  <a:ext uri="{0D108BD9-81ED-4DB2-BD59-A6C34878D82A}">
                    <a16:rowId xmlns:a16="http://schemas.microsoft.com/office/drawing/2014/main" val="1562534357"/>
                  </a:ext>
                </a:extLst>
              </a:tr>
            </a:tbl>
          </a:graphicData>
        </a:graphic>
      </p:graphicFrame>
      <p:sp>
        <p:nvSpPr>
          <p:cNvPr id="4" name="Rectangle 1">
            <a:extLst>
              <a:ext uri="{FF2B5EF4-FFF2-40B4-BE49-F238E27FC236}">
                <a16:creationId xmlns:a16="http://schemas.microsoft.com/office/drawing/2014/main" id="{24115665-3262-340C-C2FA-50679CAA494C}"/>
              </a:ext>
            </a:extLst>
          </p:cNvPr>
          <p:cNvSpPr>
            <a:spLocks noChangeArrowheads="1"/>
          </p:cNvSpPr>
          <p:nvPr/>
        </p:nvSpPr>
        <p:spPr bwMode="auto">
          <a:xfrm>
            <a:off x="356348" y="4664257"/>
            <a:ext cx="1134259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zh-CN" altLang="zh-CN" sz="1800" b="0" i="0" u="none" strike="noStrike" cap="none" normalizeH="0" baseline="0">
                <a:ln>
                  <a:noFill/>
                </a:ln>
                <a:solidFill>
                  <a:schemeClr val="tx1"/>
                </a:solidFill>
                <a:effectLst/>
                <a:latin typeface="Arial" panose="020B0604020202020204" pitchFamily="34" charset="0"/>
              </a:rPr>
            </a:br>
            <a:endParaRPr kumimoji="0" lang="zh-CN" altLang="zh-CN"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84580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048" y="941832"/>
            <a:ext cx="11423904" cy="5031740"/>
          </a:xfrm>
          <a:prstGeom prst="rect">
            <a:avLst/>
          </a:prstGeom>
          <a:noFill/>
        </p:spPr>
        <p:txBody>
          <a:bodyPr wrap="square" lIns="0" tIns="0" rIns="0" bIns="0" rtlCol="0" anchor="t"/>
          <a:lstStyle/>
          <a:p>
            <a:pPr algn="l" latinLnBrk="1">
              <a:lnSpc>
                <a:spcPts val="4030"/>
              </a:lnSpc>
            </a:pPr>
            <a:r>
              <a:rPr lang="en-US" sz="2400" dirty="0">
                <a:solidFill>
                  <a:srgbClr val="000000"/>
                </a:solidFill>
                <a:latin typeface="宋体" panose="02010600030101010101" pitchFamily="2" charset="-122"/>
                <a:ea typeface="宋体" panose="02010600030101010101" pitchFamily="2" charset="-122"/>
                <a:cs typeface="宋体" panose="02010600030101010101" pitchFamily="34" charset="-120"/>
              </a:rPr>
              <a:t>    </a:t>
            </a:r>
            <a:r>
              <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四、鉴赏人物形象“三步骤”</a:t>
            </a:r>
          </a:p>
        </p:txBody>
      </p:sp>
      <p:pic>
        <p:nvPicPr>
          <p:cNvPr id="427" name="24YWXKAXGKZT5T2.eps" descr="id:2147513528;FounderCES"/>
          <p:cNvPicPr>
            <a:picLocks noChangeAspect="1"/>
          </p:cNvPicPr>
          <p:nvPr>
            <p:custDataLst>
              <p:tags r:id="rId1"/>
            </p:custDataLst>
          </p:nvPr>
        </p:nvPicPr>
        <p:blipFill>
          <a:blip r:embed="rId4"/>
          <a:stretch>
            <a:fillRect/>
          </a:stretch>
        </p:blipFill>
        <p:spPr>
          <a:xfrm>
            <a:off x="1656080" y="1759585"/>
            <a:ext cx="9309100" cy="3500755"/>
          </a:xfrm>
          <a:prstGeom prst="rect">
            <a:avLst/>
          </a:prstGeom>
        </p:spPr>
      </p:pic>
    </p:spTree>
  </p:cSld>
  <p:clrMapOvr>
    <a:masterClrMapping/>
  </p:clrMapOvr>
  <p:transition>
    <p:split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048" y="941832"/>
            <a:ext cx="11423904" cy="5031740"/>
          </a:xfrm>
          <a:prstGeom prst="rect">
            <a:avLst/>
          </a:prstGeom>
          <a:noFill/>
        </p:spPr>
        <p:txBody>
          <a:bodyPr wrap="square" lIns="0" tIns="0" rIns="0" bIns="0" rtlCol="0" anchor="t"/>
          <a:lstStyle/>
          <a:p>
            <a:pPr algn="l" latinLnBrk="1">
              <a:lnSpc>
                <a:spcPts val="4030"/>
              </a:lnSpc>
            </a:pPr>
            <a:r>
              <a:rPr lang="en-US" sz="2400" dirty="0">
                <a:solidFill>
                  <a:srgbClr val="000000"/>
                </a:solidFill>
                <a:latin typeface="宋体" panose="02010600030101010101" pitchFamily="2" charset="-122"/>
                <a:ea typeface="宋体" panose="02010600030101010101" pitchFamily="2" charset="-122"/>
                <a:cs typeface="宋体" panose="02010600030101010101" pitchFamily="34" charset="-120"/>
              </a:rPr>
              <a:t>    </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阅读下面两首宋诗,完成后面的题目。</a:t>
            </a:r>
          </a:p>
          <a:p>
            <a:pPr algn="ctr" latinLnBrk="1">
              <a:lnSpc>
                <a:spcPts val="4030"/>
              </a:lnSpc>
            </a:pPr>
            <a:r>
              <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寻诗两绝句</a:t>
            </a:r>
          </a:p>
          <a:p>
            <a:pPr algn="ctr" latinLnBrk="1">
              <a:lnSpc>
                <a:spcPts val="4030"/>
              </a:lnSpc>
            </a:pPr>
            <a:r>
              <a:rPr lang="en-US" sz="2400" dirty="0">
                <a:solidFill>
                  <a:srgbClr val="000000"/>
                </a:solidFill>
                <a:latin typeface="仿宋" panose="02010609060101010101" charset="-122"/>
                <a:ea typeface="仿宋" panose="02010609060101010101" charset="-122"/>
                <a:cs typeface="Times New Roman" panose="02020603050405020304" pitchFamily="34" charset="-120"/>
              </a:rPr>
              <a:t>陈与义</a:t>
            </a:r>
          </a:p>
          <a:p>
            <a:pPr algn="ctr" latinLnBrk="1">
              <a:lnSpc>
                <a:spcPts val="4030"/>
              </a:lnSpc>
            </a:pPr>
            <a:r>
              <a:rPr lang="en-US" sz="2400" dirty="0">
                <a:solidFill>
                  <a:srgbClr val="000000"/>
                </a:solidFill>
                <a:latin typeface="楷体" panose="02010609060101010101" charset="-122"/>
                <a:ea typeface="楷体" panose="02010609060101010101" charset="-122"/>
                <a:cs typeface="楷体" panose="02010609060101010101" charset="-122"/>
              </a:rPr>
              <a:t>楚酒困人三日醉,园花经雨百般红。</a:t>
            </a:r>
          </a:p>
          <a:p>
            <a:pPr algn="ctr" latinLnBrk="1">
              <a:lnSpc>
                <a:spcPts val="4030"/>
              </a:lnSpc>
            </a:pPr>
            <a:r>
              <a:rPr lang="en-US" sz="2400" dirty="0">
                <a:solidFill>
                  <a:srgbClr val="000000"/>
                </a:solidFill>
                <a:latin typeface="楷体" panose="02010609060101010101" charset="-122"/>
                <a:ea typeface="楷体" panose="02010609060101010101" charset="-122"/>
                <a:cs typeface="楷体" panose="02010609060101010101" charset="-122"/>
              </a:rPr>
              <a:t>无人画出陈居士</a:t>
            </a:r>
            <a:r>
              <a:rPr lang="en-US" sz="2400" baseline="30000" dirty="0">
                <a:solidFill>
                  <a:srgbClr val="000000"/>
                </a:solidFill>
                <a:latin typeface="楷体" panose="02010609060101010101" charset="-122"/>
                <a:ea typeface="楷体" panose="02010609060101010101" charset="-122"/>
                <a:cs typeface="楷体" panose="02010609060101010101" charset="-122"/>
              </a:rPr>
              <a:t>①</a:t>
            </a:r>
            <a:r>
              <a:rPr lang="en-US" sz="2400" dirty="0">
                <a:solidFill>
                  <a:srgbClr val="000000"/>
                </a:solidFill>
                <a:latin typeface="楷体" panose="02010609060101010101" charset="-122"/>
                <a:ea typeface="楷体" panose="02010609060101010101" charset="-122"/>
                <a:cs typeface="楷体" panose="02010609060101010101" charset="-122"/>
              </a:rPr>
              <a:t>,亭角寻诗满袖风。</a:t>
            </a:r>
          </a:p>
          <a:p>
            <a:pPr algn="ctr" latinLnBrk="1">
              <a:lnSpc>
                <a:spcPts val="4030"/>
              </a:lnSpc>
            </a:pPr>
            <a:endParaRPr lang="en-US" sz="2400" dirty="0">
              <a:solidFill>
                <a:srgbClr val="000000"/>
              </a:solidFill>
              <a:latin typeface="楷体" panose="02010609060101010101" charset="-122"/>
              <a:ea typeface="楷体" panose="02010609060101010101" charset="-122"/>
              <a:cs typeface="楷体" panose="02010609060101010101" charset="-122"/>
            </a:endParaRPr>
          </a:p>
          <a:p>
            <a:pPr algn="ctr" latinLnBrk="1">
              <a:lnSpc>
                <a:spcPts val="4030"/>
              </a:lnSpc>
            </a:pPr>
            <a:r>
              <a:rPr lang="en-US" sz="2400" dirty="0">
                <a:solidFill>
                  <a:srgbClr val="000000"/>
                </a:solidFill>
                <a:latin typeface="楷体" panose="02010609060101010101" charset="-122"/>
                <a:ea typeface="楷体" panose="02010609060101010101" charset="-122"/>
                <a:cs typeface="楷体" panose="02010609060101010101" charset="-122"/>
              </a:rPr>
              <a:t>爱把山瓢</a:t>
            </a:r>
            <a:r>
              <a:rPr lang="en-US" sz="2400" baseline="30000" dirty="0">
                <a:solidFill>
                  <a:srgbClr val="000000"/>
                </a:solidFill>
                <a:latin typeface="楷体" panose="02010609060101010101" charset="-122"/>
                <a:ea typeface="楷体" panose="02010609060101010101" charset="-122"/>
                <a:cs typeface="楷体" panose="02010609060101010101" charset="-122"/>
              </a:rPr>
              <a:t>②</a:t>
            </a:r>
            <a:r>
              <a:rPr lang="en-US" sz="2400" dirty="0">
                <a:solidFill>
                  <a:srgbClr val="000000"/>
                </a:solidFill>
                <a:latin typeface="楷体" panose="02010609060101010101" charset="-122"/>
                <a:ea typeface="楷体" panose="02010609060101010101" charset="-122"/>
                <a:cs typeface="楷体" panose="02010609060101010101" charset="-122"/>
              </a:rPr>
              <a:t>莫笑侬,愁时引睡有奇功。</a:t>
            </a:r>
          </a:p>
          <a:p>
            <a:pPr algn="ctr" latinLnBrk="1">
              <a:lnSpc>
                <a:spcPts val="4030"/>
              </a:lnSpc>
            </a:pPr>
            <a:r>
              <a:rPr lang="en-US" sz="2400" dirty="0">
                <a:solidFill>
                  <a:srgbClr val="000000"/>
                </a:solidFill>
                <a:latin typeface="楷体" panose="02010609060101010101" charset="-122"/>
                <a:ea typeface="楷体" panose="02010609060101010101" charset="-122"/>
                <a:cs typeface="楷体" panose="02010609060101010101" charset="-122"/>
              </a:rPr>
              <a:t>醒来推户寻诗去,乔木峥嵘明月中。</a:t>
            </a:r>
          </a:p>
          <a:p>
            <a:pPr algn="l" latinLnBrk="1">
              <a:lnSpc>
                <a:spcPts val="4030"/>
              </a:lnSpc>
            </a:pP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ts val="403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【注】①居士:文人雅士。②山瓢:天然粗陋的酒器。</a:t>
            </a:r>
          </a:p>
          <a:p>
            <a:pPr algn="l" latinLnBrk="1">
              <a:lnSpc>
                <a:spcPts val="4030"/>
              </a:lnSpc>
            </a:pP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ts val="4030"/>
              </a:lnSpc>
            </a:pP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p:txBody>
      </p:sp>
      <p:pic>
        <p:nvPicPr>
          <p:cNvPr id="428" name="例1.eps" descr="id:2147513535;FounderCES"/>
          <p:cNvPicPr>
            <a:picLocks noChangeAspect="1"/>
          </p:cNvPicPr>
          <p:nvPr>
            <p:custDataLst>
              <p:tags r:id="rId1"/>
            </p:custDataLst>
          </p:nvPr>
        </p:nvPicPr>
        <p:blipFill>
          <a:blip r:embed="rId4"/>
          <a:stretch>
            <a:fillRect/>
          </a:stretch>
        </p:blipFill>
        <p:spPr>
          <a:xfrm>
            <a:off x="384175" y="1126490"/>
            <a:ext cx="583565" cy="269240"/>
          </a:xfrm>
          <a:prstGeom prst="rect">
            <a:avLst/>
          </a:prstGeom>
        </p:spPr>
      </p:pic>
    </p:spTree>
  </p:cSld>
  <p:clrMapOvr>
    <a:masterClrMapping/>
  </p:clrMapOvr>
  <p:transition>
    <p:split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048" y="941832"/>
            <a:ext cx="11423904" cy="5031740"/>
          </a:xfrm>
          <a:prstGeom prst="rect">
            <a:avLst/>
          </a:prstGeom>
          <a:noFill/>
        </p:spPr>
        <p:txBody>
          <a:bodyPr wrap="square" lIns="0" tIns="0" rIns="0" bIns="0" rtlCol="0" anchor="t"/>
          <a:lstStyle/>
          <a:p>
            <a:pPr algn="l" latinLnBrk="1">
              <a:lnSpc>
                <a:spcPts val="4030"/>
              </a:lnSpc>
            </a:pPr>
            <a:r>
              <a:rPr lang="en-US" sz="2400" dirty="0">
                <a:solidFill>
                  <a:srgbClr val="000000"/>
                </a:solidFill>
                <a:latin typeface="宋体" panose="02010600030101010101" pitchFamily="2" charset="-122"/>
                <a:ea typeface="宋体" panose="02010600030101010101" pitchFamily="2" charset="-122"/>
                <a:cs typeface="宋体" panose="02010600030101010101" pitchFamily="34" charset="-120"/>
              </a:rPr>
              <a:t>    </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诗中“陈居士”的形象特点是什么?请结合两首诗加以分析。</a:t>
            </a:r>
          </a:p>
          <a:p>
            <a:pPr algn="l" latinLnBrk="1">
              <a:lnSpc>
                <a:spcPts val="4030"/>
              </a:lnSpc>
            </a:pPr>
            <a:r>
              <a:rPr lang="en-US" alt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r>
              <a:rPr lang="zh-CN" alt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答案</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①行为洒脱。“楚酒困人三日醉”“爱把山瓢莫笑侬”,从陈居士喜欢喝酒可以看出他洒脱的性格特点。②情趣高雅。“亭角寻诗满袖风”“醒来推户寻诗去”,白天寻诗,夜晚寻诗,表现了陈居士沉迷于诗歌创作的高雅情趣。</a:t>
            </a:r>
          </a:p>
          <a:p>
            <a:pPr algn="l" latinLnBrk="1">
              <a:lnSpc>
                <a:spcPts val="4030"/>
              </a:lnSpc>
            </a:pP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zh-CN" alt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解析</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概括诗歌的人物形象特点,首先,应了解诗人的生平思想,如果是不熟悉的诗人,要注意结合题目给的注释。根据注释①对“居士”的解释为“文人雅士”,可以概括出“陈居士”具有“文雅”的特点。其次,要结合具体的诗句,特别是描写人物的神态、动作、心理的词语,分析概括人物形象的特点,通过“爱喝酒”而且“爱把山瓢”喝酒可以看出,“陈居士”行事不拘小节、洒脱,性格豪爽;通过“亭角寻诗”“醒来寻诗”可以看出,“陈居士”热爱诗歌,情趣高雅,是一个十足的文人雅士。</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048" y="941832"/>
            <a:ext cx="11423904" cy="5031740"/>
          </a:xfrm>
          <a:prstGeom prst="rect">
            <a:avLst/>
          </a:prstGeom>
          <a:noFill/>
        </p:spPr>
        <p:txBody>
          <a:bodyPr wrap="square" lIns="0" tIns="0" rIns="0" bIns="0" rtlCol="0" anchor="t"/>
          <a:lstStyle/>
          <a:p>
            <a:pPr algn="ctr" latinLnBrk="1">
              <a:lnSpc>
                <a:spcPts val="4030"/>
              </a:lnSpc>
            </a:pPr>
            <a:r>
              <a:rPr lang="en-US" sz="2400" dirty="0">
                <a:solidFill>
                  <a:srgbClr val="000000"/>
                </a:solidFill>
                <a:latin typeface="宋体" panose="02010600030101010101" pitchFamily="2" charset="-122"/>
                <a:ea typeface="宋体" panose="02010600030101010101" pitchFamily="2" charset="-122"/>
                <a:cs typeface="宋体" panose="02010600030101010101" pitchFamily="34" charset="-120"/>
              </a:rPr>
              <a:t>   </a:t>
            </a:r>
            <a:r>
              <a:rPr lang="en-US" sz="2800" b="1" dirty="0">
                <a:solidFill>
                  <a:srgbClr val="000000"/>
                </a:solidFill>
                <a:latin typeface="宋体" panose="02010600030101010101" pitchFamily="2" charset="-122"/>
                <a:ea typeface="宋体" panose="02010600030101010101" pitchFamily="2" charset="-122"/>
                <a:cs typeface="宋体" panose="02010600030101010101" pitchFamily="34" charset="-120"/>
              </a:rPr>
              <a:t> </a:t>
            </a:r>
            <a:r>
              <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题型2:鉴赏景物形象</a:t>
            </a:r>
          </a:p>
          <a:p>
            <a:pPr algn="l" latinLnBrk="1">
              <a:lnSpc>
                <a:spcPts val="4030"/>
              </a:lnSpc>
            </a:pPr>
            <a:r>
              <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一、考法阐释</a:t>
            </a:r>
          </a:p>
          <a:p>
            <a:pPr algn="l" latinLnBrk="1">
              <a:lnSpc>
                <a:spcPct val="15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lang="en-US" sz="2400" dirty="0" err="1">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景物形象是指诗歌中描绘的</a:t>
            </a:r>
            <a:r>
              <a:rPr lang="en-US" sz="2400" b="1" dirty="0" err="1">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自然景物</a:t>
            </a:r>
            <a:r>
              <a:rPr lang="en-US" sz="2400" dirty="0" err="1">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和</a:t>
            </a:r>
            <a:r>
              <a:rPr lang="en-US" sz="2400" b="1" dirty="0" err="1">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人文景物</a:t>
            </a:r>
            <a:r>
              <a:rPr lang="en-US" sz="2400" dirty="0" err="1">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。诗中的景物形象是情中之景,有</a:t>
            </a:r>
            <a:r>
              <a:rPr lang="en-US" sz="2400" b="1" dirty="0" err="1">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单个景物</a:t>
            </a:r>
            <a:r>
              <a:rPr lang="en-US" sz="2400" dirty="0" err="1">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形象</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a:t>
            </a:r>
            <a:r>
              <a:rPr lang="en-US" sz="2400" dirty="0" err="1">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即</a:t>
            </a:r>
            <a:r>
              <a:rPr lang="en-US" sz="2400" b="1" dirty="0" err="1">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意象</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a:t>
            </a:r>
            <a:r>
              <a:rPr lang="en-US" sz="2400" dirty="0" err="1">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也有由多个景物形象组合而成的</a:t>
            </a:r>
            <a:r>
              <a:rPr lang="en-US" sz="2400" b="1" dirty="0" err="1">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意境</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a:t>
            </a:r>
          </a:p>
          <a:p>
            <a:pPr algn="l" latinLnBrk="1">
              <a:lnSpc>
                <a:spcPct val="15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意境指</a:t>
            </a:r>
            <a:r>
              <a:rPr lang="en-US" sz="2400" u="sng"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诗歌通过意象所表现出来的情调和境界</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意境和意象的关系,简单地说,是境生于象而超乎象。意象是诗歌艺术的基本单位,意境则是指全篇作品所营造的整体艺术境界;意象是形成意境的材料,意境则是意象叠加、组合之后的升华。由于意境一词较为复杂,故在高考中常用“</a:t>
            </a:r>
            <a:r>
              <a:rPr lang="en-US" sz="2400" dirty="0">
                <a:solidFill>
                  <a:schemeClr val="accent2">
                    <a:lumMod val="75000"/>
                  </a:schemeClr>
                </a:solidFill>
                <a:latin typeface="Times New Roman" panose="02020603050405020304" pitchFamily="34" charset="0"/>
                <a:ea typeface="微软雅黑" panose="020B0503020204020204" charset="-122"/>
                <a:cs typeface="Times New Roman" panose="02020603050405020304" pitchFamily="34" charset="-120"/>
                <a:sym typeface="+mn-ea"/>
              </a:rPr>
              <a:t>氛围</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a:t>
            </a:r>
            <a:r>
              <a:rPr lang="en-US" sz="2400" dirty="0" err="1">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偏重外部环境</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a:t>
            </a:r>
            <a:r>
              <a:rPr lang="en-US" sz="2400" dirty="0">
                <a:solidFill>
                  <a:schemeClr val="accent2">
                    <a:lumMod val="75000"/>
                  </a:schemeClr>
                </a:solidFill>
                <a:latin typeface="Times New Roman" panose="02020603050405020304" pitchFamily="34" charset="0"/>
                <a:ea typeface="微软雅黑" panose="020B0503020204020204" charset="-122"/>
                <a:cs typeface="Times New Roman" panose="02020603050405020304" pitchFamily="34" charset="-120"/>
                <a:sym typeface="+mn-ea"/>
              </a:rPr>
              <a:t>心境</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a:t>
            </a:r>
            <a:r>
              <a:rPr lang="en-US" sz="2400" dirty="0" err="1">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侧重内心世界</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a:t>
            </a:r>
            <a:r>
              <a:rPr lang="en-US" sz="2400" dirty="0">
                <a:solidFill>
                  <a:schemeClr val="accent2">
                    <a:lumMod val="75000"/>
                  </a:schemeClr>
                </a:solidFill>
                <a:latin typeface="Times New Roman" panose="02020603050405020304" pitchFamily="34" charset="0"/>
                <a:ea typeface="微软雅黑" panose="020B0503020204020204" charset="-122"/>
                <a:cs typeface="Times New Roman" panose="02020603050405020304" pitchFamily="34" charset="-120"/>
                <a:sym typeface="+mn-ea"/>
              </a:rPr>
              <a:t>境界</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”(外部与内部的融合)等词语称呼。</a:t>
            </a:r>
          </a:p>
        </p:txBody>
      </p:sp>
    </p:spTree>
  </p:cSld>
  <p:clrMapOvr>
    <a:masterClrMapping/>
  </p:clrMapOvr>
  <p:transition>
    <p:split dir="in"/>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048" y="941832"/>
            <a:ext cx="11423904" cy="5031740"/>
          </a:xfrm>
          <a:prstGeom prst="rect">
            <a:avLst/>
          </a:prstGeom>
          <a:noFill/>
        </p:spPr>
        <p:txBody>
          <a:bodyPr wrap="square" lIns="0" tIns="0" rIns="0" bIns="0" rtlCol="0" anchor="t"/>
          <a:lstStyle/>
          <a:p>
            <a:pPr algn="l" latinLnBrk="1">
              <a:lnSpc>
                <a:spcPts val="4030"/>
              </a:lnSpc>
            </a:pPr>
            <a:r>
              <a:rPr lang="en-US" sz="2400" dirty="0">
                <a:solidFill>
                  <a:srgbClr val="000000"/>
                </a:solidFill>
                <a:latin typeface="宋体" panose="02010600030101010101" pitchFamily="2" charset="-122"/>
                <a:ea typeface="宋体" panose="02010600030101010101" pitchFamily="2" charset="-122"/>
                <a:cs typeface="宋体" panose="02010600030101010101" pitchFamily="34" charset="-120"/>
              </a:rPr>
              <a:t>  </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从高考命题来看,出题人对景物形象的考查往往有两种类型:</a:t>
            </a:r>
            <a:r>
              <a:rPr lang="en-US" sz="2400" u="sng"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一是描述</a:t>
            </a:r>
            <a:r>
              <a:rPr lang="en-US" sz="2400" b="1" u="sng"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画面</a:t>
            </a:r>
            <a:r>
              <a:rPr lang="en-US" sz="2400" u="sng"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,二是赏析</a:t>
            </a:r>
            <a:r>
              <a:rPr lang="en-US" sz="2400" b="1" u="sng"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意境</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。这两种类型有诸多相通之处,区别主要体现在</a:t>
            </a:r>
            <a:r>
              <a:rPr lang="en-US" sz="2400" u="sng"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前者答案要点有“画面特点”“画面内容(意象)”</a:t>
            </a:r>
            <a:r>
              <a:rPr lang="en-US" sz="2400" u="sng" dirty="0" err="1">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两部分,对情感分析一般不作要求;后者答案要点除以上两点,还有诗歌蕴含的感情、所运用的艺术技巧</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a:t>
            </a:r>
          </a:p>
          <a:p>
            <a:pPr algn="l" latinLnBrk="1">
              <a:lnSpc>
                <a:spcPts val="4030"/>
              </a:lnSpc>
            </a:pPr>
            <a:r>
              <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二、典例示范</a:t>
            </a:r>
          </a:p>
          <a:p>
            <a:pPr algn="l" latinLnBrk="1">
              <a:lnSpc>
                <a:spcPts val="403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1.(2021年天津卷)“黄昏闲弄影,清浅一溪霜月”描绘了怎样的画面?</a:t>
            </a:r>
          </a:p>
          <a:p>
            <a:pPr algn="l" latinLnBrk="1">
              <a:lnSpc>
                <a:spcPts val="403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2.(2020年天津卷)“酿酒迎新社,遥砧送暮晖”描写了什么样的乡村场景?</a:t>
            </a:r>
          </a:p>
          <a:p>
            <a:pPr algn="l" latinLnBrk="1">
              <a:lnSpc>
                <a:spcPts val="403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3.(2016年全国Ⅰ卷)诗的前四句描写了什么样的景象?这样写有什么用意?</a:t>
            </a:r>
          </a:p>
          <a:p>
            <a:pPr algn="l" latinLnBrk="1">
              <a:lnSpc>
                <a:spcPts val="403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4.(2015年安徽卷)这首诗前六句描写了月圆之夜的哪几幅画面?请用简洁的语言进行概括。</a:t>
            </a:r>
          </a:p>
        </p:txBody>
      </p:sp>
    </p:spTree>
  </p:cSld>
  <p:clrMapOvr>
    <a:masterClrMapping/>
  </p:clrMapOvr>
  <p:transition>
    <p:split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_4_BD#3de1bbd86.fixed?vbadefaultcenterpage=1&amp;parentnodeid=62da1db03"/>
          <p:cNvSpPr/>
          <p:nvPr/>
        </p:nvSpPr>
        <p:spPr>
          <a:xfrm>
            <a:off x="1033272" y="2962656"/>
            <a:ext cx="7196328" cy="923544"/>
          </a:xfrm>
          <a:prstGeom prst="rect">
            <a:avLst/>
          </a:prstGeom>
          <a:noFill/>
        </p:spPr>
        <p:txBody>
          <a:bodyPr wrap="none" lIns="0" tIns="0" rIns="0" bIns="0" rtlCol="0" anchor="ctr"/>
          <a:lstStyle/>
          <a:p>
            <a:pPr algn="ctr" latinLnBrk="1">
              <a:lnSpc>
                <a:spcPts val="6435"/>
              </a:lnSpc>
            </a:pPr>
            <a:r>
              <a:rPr lang="zh-CN" altLang="en-US" sz="4000" b="1" dirty="0">
                <a:solidFill>
                  <a:srgbClr val="0072E2"/>
                </a:solidFill>
                <a:latin typeface="微软雅黑" panose="020B0503020204020204" charset="-122"/>
                <a:ea typeface="微软雅黑" panose="020B0503020204020204" charset="-122"/>
                <a:cs typeface="微软雅黑" panose="020B0503020204020204" pitchFamily="34" charset="-120"/>
              </a:rPr>
              <a:t>学习任务</a:t>
            </a:r>
            <a:r>
              <a:rPr lang="en-US" altLang="zh-CN" sz="4000" b="1" dirty="0">
                <a:solidFill>
                  <a:srgbClr val="0072E2"/>
                </a:solidFill>
                <a:latin typeface="微软雅黑" panose="020B0503020204020204" charset="-122"/>
                <a:ea typeface="微软雅黑" panose="020B0503020204020204" charset="-122"/>
                <a:cs typeface="微软雅黑" panose="020B0503020204020204" pitchFamily="34" charset="-120"/>
              </a:rPr>
              <a:t>2</a:t>
            </a:r>
            <a:r>
              <a:rPr lang="zh-CN" altLang="en-US" sz="4000" b="1" dirty="0">
                <a:solidFill>
                  <a:srgbClr val="0072E2"/>
                </a:solidFill>
                <a:latin typeface="微软雅黑" panose="020B0503020204020204" charset="-122"/>
                <a:ea typeface="微软雅黑" panose="020B0503020204020204" charset="-122"/>
                <a:cs typeface="微软雅黑" panose="020B0503020204020204" pitchFamily="34" charset="-120"/>
                <a:sym typeface="+mn-ea"/>
              </a:rPr>
              <a:t>:鉴赏古代诗歌的形象</a:t>
            </a:r>
            <a:endParaRPr lang="zh-CN" altLang="en-US" sz="4000" b="1" dirty="0">
              <a:solidFill>
                <a:srgbClr val="0072E2"/>
              </a:solidFill>
              <a:latin typeface="微软雅黑" panose="020B0503020204020204" charset="-122"/>
              <a:ea typeface="微软雅黑" panose="020B0503020204020204" charset="-122"/>
              <a:cs typeface="微软雅黑" panose="020B0503020204020204" pitchFamily="34" charset="-120"/>
            </a:endParaRPr>
          </a:p>
        </p:txBody>
      </p:sp>
    </p:spTree>
  </p:cSld>
  <p:clrMapOvr>
    <a:masterClrMapping/>
  </p:clrMapOvr>
  <p:transition>
    <p:split dir="in"/>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A709B8DF-487D-419F-AAF3-09BA01666660}"/>
              </a:ext>
            </a:extLst>
          </p:cNvPr>
          <p:cNvSpPr txBox="1"/>
          <p:nvPr/>
        </p:nvSpPr>
        <p:spPr>
          <a:xfrm>
            <a:off x="135988" y="568079"/>
            <a:ext cx="11873132" cy="4893647"/>
          </a:xfrm>
          <a:prstGeom prst="rect">
            <a:avLst/>
          </a:prstGeom>
          <a:noFill/>
        </p:spPr>
        <p:txBody>
          <a:bodyPr wrap="square" rtlCol="0">
            <a:spAutoFit/>
          </a:bodyPr>
          <a:lstStyle/>
          <a:p>
            <a:pPr algn="ctr"/>
            <a:r>
              <a:rPr lang="zh-CN" altLang="en-US" sz="2400" b="0" i="0" dirty="0">
                <a:solidFill>
                  <a:srgbClr val="1E1E1E"/>
                </a:solidFill>
                <a:effectLst/>
                <a:latin typeface="宋体" panose="02010600030101010101" pitchFamily="2" charset="-122"/>
                <a:ea typeface="宋体" panose="02010600030101010101" pitchFamily="2" charset="-122"/>
              </a:rPr>
              <a:t>纪村事</a:t>
            </a:r>
          </a:p>
          <a:p>
            <a:pPr algn="ctr"/>
            <a:r>
              <a:rPr lang="en-US" altLang="zh-CN" sz="2400" b="0" i="0" dirty="0">
                <a:solidFill>
                  <a:srgbClr val="1E1E1E"/>
                </a:solidFill>
                <a:effectLst/>
                <a:latin typeface="宋体" panose="02010600030101010101" pitchFamily="2" charset="-122"/>
                <a:ea typeface="宋体" panose="02010600030101010101" pitchFamily="2" charset="-122"/>
              </a:rPr>
              <a:t>[</a:t>
            </a:r>
            <a:r>
              <a:rPr lang="zh-CN" altLang="en-US" sz="2400" b="0" i="0" dirty="0">
                <a:solidFill>
                  <a:srgbClr val="1E1E1E"/>
                </a:solidFill>
                <a:effectLst/>
                <a:latin typeface="宋体" panose="02010600030101010101" pitchFamily="2" charset="-122"/>
                <a:ea typeface="宋体" panose="02010600030101010101" pitchFamily="2" charset="-122"/>
              </a:rPr>
              <a:t>唐</a:t>
            </a:r>
            <a:r>
              <a:rPr lang="en-US" altLang="zh-CN" sz="2400" b="0" i="0" dirty="0">
                <a:solidFill>
                  <a:srgbClr val="1E1E1E"/>
                </a:solidFill>
                <a:effectLst/>
                <a:latin typeface="宋体" panose="02010600030101010101" pitchFamily="2" charset="-122"/>
                <a:ea typeface="宋体" panose="02010600030101010101" pitchFamily="2" charset="-122"/>
              </a:rPr>
              <a:t>]</a:t>
            </a:r>
            <a:r>
              <a:rPr lang="zh-CN" altLang="en-US" sz="2400" b="0" i="0" dirty="0">
                <a:solidFill>
                  <a:srgbClr val="1E1E1E"/>
                </a:solidFill>
                <a:effectLst/>
                <a:latin typeface="宋体" panose="02010600030101010101" pitchFamily="2" charset="-122"/>
                <a:ea typeface="宋体" panose="02010600030101010101" pitchFamily="2" charset="-122"/>
              </a:rPr>
              <a:t>韦庄</a:t>
            </a:r>
          </a:p>
          <a:p>
            <a:pPr algn="ctr"/>
            <a:r>
              <a:rPr lang="zh-CN" altLang="en-US" sz="2400" b="0" i="0" dirty="0">
                <a:solidFill>
                  <a:srgbClr val="1E1E1E"/>
                </a:solidFill>
                <a:effectLst/>
                <a:latin typeface="宋体" panose="02010600030101010101" pitchFamily="2" charset="-122"/>
                <a:ea typeface="宋体" panose="02010600030101010101" pitchFamily="2" charset="-122"/>
              </a:rPr>
              <a:t>绿蔓映双扉，循墙一径微。雨多庭果烂，稻熟渚禽肥。</a:t>
            </a:r>
          </a:p>
          <a:p>
            <a:pPr algn="ctr"/>
            <a:r>
              <a:rPr lang="zh-CN" altLang="en-US" sz="2400" b="0" i="0" dirty="0">
                <a:solidFill>
                  <a:srgbClr val="1E1E1E"/>
                </a:solidFill>
                <a:effectLst/>
                <a:latin typeface="宋体" panose="02010600030101010101" pitchFamily="2" charset="-122"/>
                <a:ea typeface="宋体" panose="02010600030101010101" pitchFamily="2" charset="-122"/>
              </a:rPr>
              <a:t>酿酒迎新社，遥砧送暮晖。数声牛上笛，何处饷田</a:t>
            </a:r>
            <a:r>
              <a:rPr lang="zh-CN" altLang="en-US" sz="2400" b="0" i="0" baseline="30000" dirty="0">
                <a:solidFill>
                  <a:srgbClr val="1E1E1E"/>
                </a:solidFill>
                <a:effectLst/>
                <a:latin typeface="宋体" panose="02010600030101010101" pitchFamily="2" charset="-122"/>
                <a:ea typeface="宋体" panose="02010600030101010101" pitchFamily="2" charset="-122"/>
              </a:rPr>
              <a:t>注</a:t>
            </a:r>
            <a:r>
              <a:rPr lang="zh-CN" altLang="en-US" sz="2400" b="0" i="0" dirty="0">
                <a:solidFill>
                  <a:srgbClr val="1E1E1E"/>
                </a:solidFill>
                <a:effectLst/>
                <a:latin typeface="宋体" panose="02010600030101010101" pitchFamily="2" charset="-122"/>
                <a:ea typeface="宋体" panose="02010600030101010101" pitchFamily="2" charset="-122"/>
              </a:rPr>
              <a:t>归。</a:t>
            </a:r>
          </a:p>
          <a:p>
            <a:pPr algn="l"/>
            <a:r>
              <a:rPr lang="en-US" altLang="zh-CN" sz="2400" b="0" i="0" dirty="0">
                <a:solidFill>
                  <a:srgbClr val="1E1E1E"/>
                </a:solidFill>
                <a:effectLst/>
                <a:latin typeface="宋体" panose="02010600030101010101" pitchFamily="2" charset="-122"/>
                <a:ea typeface="宋体" panose="02010600030101010101" pitchFamily="2" charset="-122"/>
              </a:rPr>
              <a:t>[</a:t>
            </a:r>
            <a:r>
              <a:rPr lang="zh-CN" altLang="en-US" sz="2400" b="0" i="0" dirty="0">
                <a:solidFill>
                  <a:srgbClr val="1E1E1E"/>
                </a:solidFill>
                <a:effectLst/>
                <a:latin typeface="宋体" panose="02010600030101010101" pitchFamily="2" charset="-122"/>
                <a:ea typeface="宋体" panose="02010600030101010101" pitchFamily="2" charset="-122"/>
              </a:rPr>
              <a:t>注</a:t>
            </a:r>
            <a:r>
              <a:rPr lang="en-US" altLang="zh-CN" sz="2400" b="0" i="0" dirty="0">
                <a:solidFill>
                  <a:srgbClr val="1E1E1E"/>
                </a:solidFill>
                <a:effectLst/>
                <a:latin typeface="宋体" panose="02010600030101010101" pitchFamily="2" charset="-122"/>
                <a:ea typeface="宋体" panose="02010600030101010101" pitchFamily="2" charset="-122"/>
              </a:rPr>
              <a:t>] </a:t>
            </a:r>
            <a:r>
              <a:rPr lang="zh-CN" altLang="en-US" sz="2400" b="0" i="0" dirty="0">
                <a:solidFill>
                  <a:srgbClr val="1E1E1E"/>
                </a:solidFill>
                <a:effectLst/>
                <a:latin typeface="宋体" panose="02010600030101010101" pitchFamily="2" charset="-122"/>
                <a:ea typeface="宋体" panose="02010600030101010101" pitchFamily="2" charset="-122"/>
              </a:rPr>
              <a:t>饷田：到田间送饭</a:t>
            </a:r>
          </a:p>
          <a:p>
            <a:pPr algn="l"/>
            <a:r>
              <a:rPr lang="zh-CN" altLang="en-US" sz="2400" b="0" i="0" dirty="0">
                <a:solidFill>
                  <a:srgbClr val="1E1E1E"/>
                </a:solidFill>
                <a:effectLst/>
                <a:latin typeface="宋体" panose="02010600030101010101" pitchFamily="2" charset="-122"/>
                <a:ea typeface="宋体" panose="02010600030101010101" pitchFamily="2" charset="-122"/>
              </a:rPr>
              <a:t>（</a:t>
            </a:r>
            <a:r>
              <a:rPr lang="en-US" altLang="zh-CN" sz="2400" b="0" i="0" dirty="0">
                <a:solidFill>
                  <a:srgbClr val="1E1E1E"/>
                </a:solidFill>
                <a:effectLst/>
                <a:latin typeface="宋体" panose="02010600030101010101" pitchFamily="2" charset="-122"/>
                <a:ea typeface="宋体" panose="02010600030101010101" pitchFamily="2" charset="-122"/>
              </a:rPr>
              <a:t>1</a:t>
            </a:r>
            <a:r>
              <a:rPr lang="zh-CN" altLang="en-US" sz="2400" b="0" i="0" dirty="0">
                <a:solidFill>
                  <a:srgbClr val="1E1E1E"/>
                </a:solidFill>
                <a:effectLst/>
                <a:latin typeface="宋体" panose="02010600030101010101" pitchFamily="2" charset="-122"/>
                <a:ea typeface="宋体" panose="02010600030101010101" pitchFamily="2" charset="-122"/>
              </a:rPr>
              <a:t>）下列对这首诗的理解和赏析，不恰当的一项是（</a:t>
            </a:r>
            <a:r>
              <a:rPr lang="en-US" altLang="zh-CN" sz="2400" b="0" i="0" dirty="0">
                <a:solidFill>
                  <a:srgbClr val="1E1E1E"/>
                </a:solidFill>
                <a:effectLst/>
                <a:latin typeface="宋体" panose="02010600030101010101" pitchFamily="2" charset="-122"/>
                <a:ea typeface="宋体" panose="02010600030101010101" pitchFamily="2" charset="-122"/>
              </a:rPr>
              <a:t>3</a:t>
            </a:r>
            <a:r>
              <a:rPr lang="zh-CN" altLang="en-US" sz="2400" b="0" i="0" dirty="0">
                <a:solidFill>
                  <a:srgbClr val="1E1E1E"/>
                </a:solidFill>
                <a:effectLst/>
                <a:latin typeface="宋体" panose="02010600030101010101" pitchFamily="2" charset="-122"/>
                <a:ea typeface="宋体" panose="02010600030101010101" pitchFamily="2" charset="-122"/>
              </a:rPr>
              <a:t>分）</a:t>
            </a:r>
          </a:p>
          <a:p>
            <a:pPr algn="l"/>
            <a:r>
              <a:rPr lang="en-US" altLang="zh-CN" sz="2400" b="0" i="0" dirty="0">
                <a:solidFill>
                  <a:srgbClr val="1E1E1E"/>
                </a:solidFill>
                <a:effectLst/>
                <a:latin typeface="宋体" panose="02010600030101010101" pitchFamily="2" charset="-122"/>
                <a:ea typeface="宋体" panose="02010600030101010101" pitchFamily="2" charset="-122"/>
              </a:rPr>
              <a:t>A</a:t>
            </a:r>
            <a:r>
              <a:rPr lang="zh-CN" altLang="en-US" sz="2400" b="0" i="0" dirty="0">
                <a:solidFill>
                  <a:srgbClr val="1E1E1E"/>
                </a:solidFill>
                <a:effectLst/>
                <a:latin typeface="宋体" panose="02010600030101010101" pitchFamily="2" charset="-122"/>
                <a:ea typeface="宋体" panose="02010600030101010101" pitchFamily="2" charset="-122"/>
              </a:rPr>
              <a:t>． 首联写绿植光影映照门扉，墙边小路才草木中若隐若现，显得生机勃勃。</a:t>
            </a:r>
          </a:p>
          <a:p>
            <a:pPr algn="l"/>
            <a:r>
              <a:rPr lang="en-US" altLang="zh-CN" sz="2400" b="0" i="0" dirty="0">
                <a:solidFill>
                  <a:srgbClr val="1E1E1E"/>
                </a:solidFill>
                <a:effectLst/>
                <a:latin typeface="宋体" panose="02010600030101010101" pitchFamily="2" charset="-122"/>
                <a:ea typeface="宋体" panose="02010600030101010101" pitchFamily="2" charset="-122"/>
              </a:rPr>
              <a:t>B</a:t>
            </a:r>
            <a:r>
              <a:rPr lang="zh-CN" altLang="en-US" sz="2400" b="0" i="0" dirty="0">
                <a:solidFill>
                  <a:srgbClr val="1E1E1E"/>
                </a:solidFill>
                <a:effectLst/>
                <a:latin typeface="宋体" panose="02010600030101010101" pitchFamily="2" charset="-122"/>
                <a:ea typeface="宋体" panose="02010600030101010101" pitchFamily="2" charset="-122"/>
              </a:rPr>
              <a:t>．颔联写院中果子腐烂，水边禽鸟肥美，营造出农闲时节慵懒闲散的宁静氛围。</a:t>
            </a:r>
          </a:p>
          <a:p>
            <a:pPr algn="l"/>
            <a:r>
              <a:rPr lang="en-US" altLang="zh-CN" sz="2400" b="0" i="0" dirty="0">
                <a:solidFill>
                  <a:srgbClr val="1E1E1E"/>
                </a:solidFill>
                <a:effectLst/>
                <a:latin typeface="宋体" panose="02010600030101010101" pitchFamily="2" charset="-122"/>
                <a:ea typeface="宋体" panose="02010600030101010101" pitchFamily="2" charset="-122"/>
              </a:rPr>
              <a:t>C</a:t>
            </a:r>
            <a:r>
              <a:rPr lang="zh-CN" altLang="en-US" sz="2400" b="0" i="0" dirty="0">
                <a:solidFill>
                  <a:srgbClr val="1E1E1E"/>
                </a:solidFill>
                <a:effectLst/>
                <a:latin typeface="宋体" panose="02010600030101010101" pitchFamily="2" charset="-122"/>
                <a:ea typeface="宋体" panose="02010600030101010101" pitchFamily="2" charset="-122"/>
              </a:rPr>
              <a:t>．全诗视听结合，动静相宜，虚实相生，用语平朴，意境优美，富有意趣。</a:t>
            </a:r>
          </a:p>
          <a:p>
            <a:pPr algn="l"/>
            <a:r>
              <a:rPr lang="en-US" altLang="zh-CN" sz="2400" b="0" i="0" dirty="0">
                <a:solidFill>
                  <a:srgbClr val="1E1E1E"/>
                </a:solidFill>
                <a:effectLst/>
                <a:latin typeface="宋体" panose="02010600030101010101" pitchFamily="2" charset="-122"/>
                <a:ea typeface="宋体" panose="02010600030101010101" pitchFamily="2" charset="-122"/>
              </a:rPr>
              <a:t>D</a:t>
            </a:r>
            <a:r>
              <a:rPr lang="zh-CN" altLang="en-US" sz="2400" b="0" i="0" dirty="0">
                <a:solidFill>
                  <a:srgbClr val="1E1E1E"/>
                </a:solidFill>
                <a:effectLst/>
                <a:latin typeface="宋体" panose="02010600030101010101" pitchFamily="2" charset="-122"/>
                <a:ea typeface="宋体" panose="02010600030101010101" pitchFamily="2" charset="-122"/>
              </a:rPr>
              <a:t>．本诗撷取若干乡村景象，自然与人文融合，呈现出浓郁的田园生活气息。</a:t>
            </a:r>
          </a:p>
          <a:p>
            <a:pPr algn="l"/>
            <a:r>
              <a:rPr lang="zh-CN" altLang="en-US" sz="2400" b="0" i="0" dirty="0">
                <a:solidFill>
                  <a:srgbClr val="1E1E1E"/>
                </a:solidFill>
                <a:effectLst/>
                <a:latin typeface="宋体" panose="02010600030101010101" pitchFamily="2" charset="-122"/>
                <a:ea typeface="宋体" panose="02010600030101010101" pitchFamily="2" charset="-122"/>
              </a:rPr>
              <a:t>（</a:t>
            </a:r>
            <a:r>
              <a:rPr lang="en-US" altLang="zh-CN" sz="2400" b="0" i="0" dirty="0">
                <a:solidFill>
                  <a:srgbClr val="1E1E1E"/>
                </a:solidFill>
                <a:effectLst/>
                <a:latin typeface="宋体" panose="02010600030101010101" pitchFamily="2" charset="-122"/>
                <a:ea typeface="宋体" panose="02010600030101010101" pitchFamily="2" charset="-122"/>
              </a:rPr>
              <a:t>2</a:t>
            </a:r>
            <a:r>
              <a:rPr lang="zh-CN" altLang="en-US" sz="2400" b="0" i="0" dirty="0">
                <a:solidFill>
                  <a:srgbClr val="1E1E1E"/>
                </a:solidFill>
                <a:effectLst/>
                <a:latin typeface="宋体" panose="02010600030101010101" pitchFamily="2" charset="-122"/>
                <a:ea typeface="宋体" panose="02010600030101010101" pitchFamily="2" charset="-122"/>
              </a:rPr>
              <a:t>）“酿酒迎新社，遥砧送暮晖”描写了什么样的乡村场景？（</a:t>
            </a:r>
            <a:r>
              <a:rPr lang="en-US" altLang="zh-CN" sz="2400" b="0" i="0" dirty="0">
                <a:solidFill>
                  <a:srgbClr val="1E1E1E"/>
                </a:solidFill>
                <a:effectLst/>
                <a:latin typeface="宋体" panose="02010600030101010101" pitchFamily="2" charset="-122"/>
                <a:ea typeface="宋体" panose="02010600030101010101" pitchFamily="2" charset="-122"/>
              </a:rPr>
              <a:t>2</a:t>
            </a:r>
            <a:r>
              <a:rPr lang="zh-CN" altLang="en-US" sz="2400" b="0" i="0" dirty="0">
                <a:solidFill>
                  <a:srgbClr val="1E1E1E"/>
                </a:solidFill>
                <a:effectLst/>
                <a:latin typeface="宋体" panose="02010600030101010101" pitchFamily="2" charset="-122"/>
                <a:ea typeface="宋体" panose="02010600030101010101" pitchFamily="2" charset="-122"/>
              </a:rPr>
              <a:t>分）</a:t>
            </a:r>
          </a:p>
          <a:p>
            <a:pPr algn="l"/>
            <a:r>
              <a:rPr lang="zh-CN" altLang="en-US" sz="2400" b="0" i="0" dirty="0">
                <a:solidFill>
                  <a:srgbClr val="1E1E1E"/>
                </a:solidFill>
                <a:effectLst/>
                <a:latin typeface="宋体" panose="02010600030101010101" pitchFamily="2" charset="-122"/>
                <a:ea typeface="宋体" panose="02010600030101010101" pitchFamily="2" charset="-122"/>
              </a:rPr>
              <a:t> </a:t>
            </a:r>
          </a:p>
          <a:p>
            <a:endParaRPr lang="zh-CN" altLang="en-US" sz="2400" dirty="0"/>
          </a:p>
        </p:txBody>
      </p:sp>
    </p:spTree>
    <p:extLst>
      <p:ext uri="{BB962C8B-B14F-4D97-AF65-F5344CB8AC3E}">
        <p14:creationId xmlns:p14="http://schemas.microsoft.com/office/powerpoint/2010/main" val="2889387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A709B8DF-487D-419F-AAF3-09BA01666660}"/>
              </a:ext>
            </a:extLst>
          </p:cNvPr>
          <p:cNvSpPr txBox="1"/>
          <p:nvPr/>
        </p:nvSpPr>
        <p:spPr>
          <a:xfrm>
            <a:off x="135988" y="568079"/>
            <a:ext cx="11873132" cy="4524315"/>
          </a:xfrm>
          <a:prstGeom prst="rect">
            <a:avLst/>
          </a:prstGeom>
          <a:noFill/>
        </p:spPr>
        <p:txBody>
          <a:bodyPr wrap="square" rtlCol="0">
            <a:spAutoFit/>
          </a:bodyPr>
          <a:lstStyle/>
          <a:p>
            <a:pPr algn="ctr"/>
            <a:r>
              <a:rPr lang="zh-CN" altLang="en-US" sz="2400" b="0" i="0" dirty="0">
                <a:solidFill>
                  <a:srgbClr val="1E1E1E"/>
                </a:solidFill>
                <a:effectLst/>
                <a:latin typeface="宋体" panose="02010600030101010101" pitchFamily="2" charset="-122"/>
                <a:ea typeface="宋体" panose="02010600030101010101" pitchFamily="2" charset="-122"/>
              </a:rPr>
              <a:t>纪村事</a:t>
            </a:r>
          </a:p>
          <a:p>
            <a:pPr algn="ctr"/>
            <a:r>
              <a:rPr lang="en-US" altLang="zh-CN" sz="2400" b="0" i="0" dirty="0">
                <a:solidFill>
                  <a:srgbClr val="1E1E1E"/>
                </a:solidFill>
                <a:effectLst/>
                <a:latin typeface="宋体" panose="02010600030101010101" pitchFamily="2" charset="-122"/>
                <a:ea typeface="宋体" panose="02010600030101010101" pitchFamily="2" charset="-122"/>
              </a:rPr>
              <a:t>[</a:t>
            </a:r>
            <a:r>
              <a:rPr lang="zh-CN" altLang="en-US" sz="2400" b="0" i="0" dirty="0">
                <a:solidFill>
                  <a:srgbClr val="1E1E1E"/>
                </a:solidFill>
                <a:effectLst/>
                <a:latin typeface="宋体" panose="02010600030101010101" pitchFamily="2" charset="-122"/>
                <a:ea typeface="宋体" panose="02010600030101010101" pitchFamily="2" charset="-122"/>
              </a:rPr>
              <a:t>唐</a:t>
            </a:r>
            <a:r>
              <a:rPr lang="en-US" altLang="zh-CN" sz="2400" b="0" i="0" dirty="0">
                <a:solidFill>
                  <a:srgbClr val="1E1E1E"/>
                </a:solidFill>
                <a:effectLst/>
                <a:latin typeface="宋体" panose="02010600030101010101" pitchFamily="2" charset="-122"/>
                <a:ea typeface="宋体" panose="02010600030101010101" pitchFamily="2" charset="-122"/>
              </a:rPr>
              <a:t>]</a:t>
            </a:r>
            <a:r>
              <a:rPr lang="zh-CN" altLang="en-US" sz="2400" b="0" i="0" dirty="0">
                <a:solidFill>
                  <a:srgbClr val="1E1E1E"/>
                </a:solidFill>
                <a:effectLst/>
                <a:latin typeface="宋体" panose="02010600030101010101" pitchFamily="2" charset="-122"/>
                <a:ea typeface="宋体" panose="02010600030101010101" pitchFamily="2" charset="-122"/>
              </a:rPr>
              <a:t>韦庄</a:t>
            </a:r>
          </a:p>
          <a:p>
            <a:pPr algn="ctr"/>
            <a:r>
              <a:rPr lang="zh-CN" altLang="en-US" sz="2400" b="0" i="0" dirty="0">
                <a:solidFill>
                  <a:srgbClr val="1E1E1E"/>
                </a:solidFill>
                <a:effectLst/>
                <a:latin typeface="宋体" panose="02010600030101010101" pitchFamily="2" charset="-122"/>
                <a:ea typeface="宋体" panose="02010600030101010101" pitchFamily="2" charset="-122"/>
              </a:rPr>
              <a:t>绿蔓映双扉，循墙一径微。雨多庭果烂，稻熟渚禽肥。</a:t>
            </a:r>
          </a:p>
          <a:p>
            <a:pPr algn="ctr"/>
            <a:r>
              <a:rPr lang="zh-CN" altLang="en-US" sz="2400" b="0" i="0" dirty="0">
                <a:solidFill>
                  <a:srgbClr val="1E1E1E"/>
                </a:solidFill>
                <a:effectLst/>
                <a:latin typeface="宋体" panose="02010600030101010101" pitchFamily="2" charset="-122"/>
                <a:ea typeface="宋体" panose="02010600030101010101" pitchFamily="2" charset="-122"/>
              </a:rPr>
              <a:t>酿酒迎新社，遥砧送暮晖。数声牛上笛，何处饷田</a:t>
            </a:r>
            <a:r>
              <a:rPr lang="zh-CN" altLang="en-US" sz="2400" b="0" i="0" baseline="30000" dirty="0">
                <a:solidFill>
                  <a:srgbClr val="1E1E1E"/>
                </a:solidFill>
                <a:effectLst/>
                <a:latin typeface="宋体" panose="02010600030101010101" pitchFamily="2" charset="-122"/>
                <a:ea typeface="宋体" panose="02010600030101010101" pitchFamily="2" charset="-122"/>
              </a:rPr>
              <a:t>注</a:t>
            </a:r>
            <a:r>
              <a:rPr lang="zh-CN" altLang="en-US" sz="2400" b="0" i="0" dirty="0">
                <a:solidFill>
                  <a:srgbClr val="1E1E1E"/>
                </a:solidFill>
                <a:effectLst/>
                <a:latin typeface="宋体" panose="02010600030101010101" pitchFamily="2" charset="-122"/>
                <a:ea typeface="宋体" panose="02010600030101010101" pitchFamily="2" charset="-122"/>
              </a:rPr>
              <a:t>归。</a:t>
            </a:r>
          </a:p>
          <a:p>
            <a:pPr algn="l"/>
            <a:r>
              <a:rPr lang="en-US" altLang="zh-CN" sz="2400" b="0" i="0" dirty="0">
                <a:solidFill>
                  <a:srgbClr val="1E1E1E"/>
                </a:solidFill>
                <a:effectLst/>
                <a:latin typeface="宋体" panose="02010600030101010101" pitchFamily="2" charset="-122"/>
                <a:ea typeface="宋体" panose="02010600030101010101" pitchFamily="2" charset="-122"/>
              </a:rPr>
              <a:t>[</a:t>
            </a:r>
            <a:r>
              <a:rPr lang="zh-CN" altLang="en-US" sz="2400" b="0" i="0" dirty="0">
                <a:solidFill>
                  <a:srgbClr val="1E1E1E"/>
                </a:solidFill>
                <a:effectLst/>
                <a:latin typeface="宋体" panose="02010600030101010101" pitchFamily="2" charset="-122"/>
                <a:ea typeface="宋体" panose="02010600030101010101" pitchFamily="2" charset="-122"/>
              </a:rPr>
              <a:t>注</a:t>
            </a:r>
            <a:r>
              <a:rPr lang="en-US" altLang="zh-CN" sz="2400" b="0" i="0" dirty="0">
                <a:solidFill>
                  <a:srgbClr val="1E1E1E"/>
                </a:solidFill>
                <a:effectLst/>
                <a:latin typeface="宋体" panose="02010600030101010101" pitchFamily="2" charset="-122"/>
                <a:ea typeface="宋体" panose="02010600030101010101" pitchFamily="2" charset="-122"/>
              </a:rPr>
              <a:t>] </a:t>
            </a:r>
            <a:r>
              <a:rPr lang="zh-CN" altLang="en-US" sz="2400" b="0" i="0" dirty="0">
                <a:solidFill>
                  <a:srgbClr val="1E1E1E"/>
                </a:solidFill>
                <a:effectLst/>
                <a:latin typeface="宋体" panose="02010600030101010101" pitchFamily="2" charset="-122"/>
                <a:ea typeface="宋体" panose="02010600030101010101" pitchFamily="2" charset="-122"/>
              </a:rPr>
              <a:t>饷田：到田间送饭</a:t>
            </a:r>
          </a:p>
          <a:p>
            <a:pPr algn="l"/>
            <a:r>
              <a:rPr lang="zh-CN" altLang="en-US" sz="2400" b="0" i="0" dirty="0">
                <a:solidFill>
                  <a:srgbClr val="1E1E1E"/>
                </a:solidFill>
                <a:effectLst/>
                <a:latin typeface="宋体" panose="02010600030101010101" pitchFamily="2" charset="-122"/>
                <a:ea typeface="宋体" panose="02010600030101010101" pitchFamily="2" charset="-122"/>
              </a:rPr>
              <a:t>（</a:t>
            </a:r>
            <a:r>
              <a:rPr lang="en-US" altLang="zh-CN" sz="2400" b="0" i="0" dirty="0">
                <a:solidFill>
                  <a:srgbClr val="1E1E1E"/>
                </a:solidFill>
                <a:effectLst/>
                <a:latin typeface="宋体" panose="02010600030101010101" pitchFamily="2" charset="-122"/>
                <a:ea typeface="宋体" panose="02010600030101010101" pitchFamily="2" charset="-122"/>
              </a:rPr>
              <a:t>1</a:t>
            </a:r>
            <a:r>
              <a:rPr lang="zh-CN" altLang="en-US" sz="2400" b="0" i="0" dirty="0">
                <a:solidFill>
                  <a:srgbClr val="1E1E1E"/>
                </a:solidFill>
                <a:effectLst/>
                <a:latin typeface="宋体" panose="02010600030101010101" pitchFamily="2" charset="-122"/>
                <a:ea typeface="宋体" panose="02010600030101010101" pitchFamily="2" charset="-122"/>
              </a:rPr>
              <a:t>）下列对这首诗的理解和赏析，不恰当的一项是（</a:t>
            </a:r>
            <a:r>
              <a:rPr lang="en-US" altLang="zh-CN" sz="2400" b="0" i="0" dirty="0">
                <a:solidFill>
                  <a:srgbClr val="1E1E1E"/>
                </a:solidFill>
                <a:effectLst/>
                <a:latin typeface="宋体" panose="02010600030101010101" pitchFamily="2" charset="-122"/>
                <a:ea typeface="宋体" panose="02010600030101010101" pitchFamily="2" charset="-122"/>
              </a:rPr>
              <a:t>3</a:t>
            </a:r>
            <a:r>
              <a:rPr lang="zh-CN" altLang="en-US" sz="2400" b="0" i="0" dirty="0">
                <a:solidFill>
                  <a:srgbClr val="1E1E1E"/>
                </a:solidFill>
                <a:effectLst/>
                <a:latin typeface="宋体" panose="02010600030101010101" pitchFamily="2" charset="-122"/>
                <a:ea typeface="宋体" panose="02010600030101010101" pitchFamily="2" charset="-122"/>
              </a:rPr>
              <a:t>分）</a:t>
            </a:r>
          </a:p>
          <a:p>
            <a:pPr algn="l"/>
            <a:r>
              <a:rPr lang="en-US" altLang="zh-CN" sz="2400" b="0" i="0" dirty="0">
                <a:solidFill>
                  <a:srgbClr val="1E1E1E"/>
                </a:solidFill>
                <a:effectLst/>
                <a:latin typeface="宋体" panose="02010600030101010101" pitchFamily="2" charset="-122"/>
                <a:ea typeface="宋体" panose="02010600030101010101" pitchFamily="2" charset="-122"/>
              </a:rPr>
              <a:t>A</a:t>
            </a:r>
            <a:r>
              <a:rPr lang="zh-CN" altLang="en-US" sz="2400" b="0" i="0" dirty="0">
                <a:solidFill>
                  <a:srgbClr val="1E1E1E"/>
                </a:solidFill>
                <a:effectLst/>
                <a:latin typeface="宋体" panose="02010600030101010101" pitchFamily="2" charset="-122"/>
                <a:ea typeface="宋体" panose="02010600030101010101" pitchFamily="2" charset="-122"/>
              </a:rPr>
              <a:t>． 首联写绿植光影映照门扉，墙边小路才草木中若隐若现，显得生机勃勃。</a:t>
            </a:r>
          </a:p>
          <a:p>
            <a:pPr algn="l"/>
            <a:r>
              <a:rPr lang="en-US" altLang="zh-CN" sz="2400" b="0" i="0" dirty="0">
                <a:solidFill>
                  <a:srgbClr val="1E1E1E"/>
                </a:solidFill>
                <a:effectLst/>
                <a:latin typeface="宋体" panose="02010600030101010101" pitchFamily="2" charset="-122"/>
                <a:ea typeface="宋体" panose="02010600030101010101" pitchFamily="2" charset="-122"/>
              </a:rPr>
              <a:t>B</a:t>
            </a:r>
            <a:r>
              <a:rPr lang="zh-CN" altLang="en-US" sz="2400" b="0" i="0" dirty="0">
                <a:solidFill>
                  <a:srgbClr val="1E1E1E"/>
                </a:solidFill>
                <a:effectLst/>
                <a:latin typeface="宋体" panose="02010600030101010101" pitchFamily="2" charset="-122"/>
                <a:ea typeface="宋体" panose="02010600030101010101" pitchFamily="2" charset="-122"/>
              </a:rPr>
              <a:t>．颔联写院中果子腐烂，水边禽鸟肥美，营造出农闲时节慵懒闲散的宁静氛围。</a:t>
            </a:r>
          </a:p>
          <a:p>
            <a:pPr algn="l"/>
            <a:r>
              <a:rPr lang="en-US" altLang="zh-CN" sz="2400" b="0" i="0" dirty="0">
                <a:solidFill>
                  <a:srgbClr val="1E1E1E"/>
                </a:solidFill>
                <a:effectLst/>
                <a:latin typeface="宋体" panose="02010600030101010101" pitchFamily="2" charset="-122"/>
                <a:ea typeface="宋体" panose="02010600030101010101" pitchFamily="2" charset="-122"/>
              </a:rPr>
              <a:t>C</a:t>
            </a:r>
            <a:r>
              <a:rPr lang="zh-CN" altLang="en-US" sz="2400" b="0" i="0" dirty="0">
                <a:solidFill>
                  <a:srgbClr val="1E1E1E"/>
                </a:solidFill>
                <a:effectLst/>
                <a:latin typeface="宋体" panose="02010600030101010101" pitchFamily="2" charset="-122"/>
                <a:ea typeface="宋体" panose="02010600030101010101" pitchFamily="2" charset="-122"/>
              </a:rPr>
              <a:t>．全诗视听结合，动静相宜，虚实相生，用语平朴，意境优美，富有意趣。</a:t>
            </a:r>
          </a:p>
          <a:p>
            <a:pPr algn="l"/>
            <a:r>
              <a:rPr lang="en-US" altLang="zh-CN" sz="2400" b="0" i="0" dirty="0">
                <a:solidFill>
                  <a:srgbClr val="1E1E1E"/>
                </a:solidFill>
                <a:effectLst/>
                <a:latin typeface="宋体" panose="02010600030101010101" pitchFamily="2" charset="-122"/>
                <a:ea typeface="宋体" panose="02010600030101010101" pitchFamily="2" charset="-122"/>
              </a:rPr>
              <a:t>D</a:t>
            </a:r>
            <a:r>
              <a:rPr lang="zh-CN" altLang="en-US" sz="2400" b="0" i="0" dirty="0">
                <a:solidFill>
                  <a:srgbClr val="1E1E1E"/>
                </a:solidFill>
                <a:effectLst/>
                <a:latin typeface="宋体" panose="02010600030101010101" pitchFamily="2" charset="-122"/>
                <a:ea typeface="宋体" panose="02010600030101010101" pitchFamily="2" charset="-122"/>
              </a:rPr>
              <a:t>．本诗撷取若干乡村景象，自然与人文融合，呈现出浓郁的田园生活气息。</a:t>
            </a:r>
          </a:p>
          <a:p>
            <a:pPr algn="l"/>
            <a:r>
              <a:rPr lang="zh-CN" altLang="en-US" sz="2400" b="0" i="0" dirty="0">
                <a:solidFill>
                  <a:srgbClr val="1E1E1E"/>
                </a:solidFill>
                <a:effectLst/>
                <a:latin typeface="宋体" panose="02010600030101010101" pitchFamily="2" charset="-122"/>
                <a:ea typeface="宋体" panose="02010600030101010101" pitchFamily="2" charset="-122"/>
              </a:rPr>
              <a:t>（</a:t>
            </a:r>
            <a:r>
              <a:rPr lang="en-US" altLang="zh-CN" sz="2400" b="0" i="0" dirty="0">
                <a:solidFill>
                  <a:srgbClr val="1E1E1E"/>
                </a:solidFill>
                <a:effectLst/>
                <a:latin typeface="宋体" panose="02010600030101010101" pitchFamily="2" charset="-122"/>
                <a:ea typeface="宋体" panose="02010600030101010101" pitchFamily="2" charset="-122"/>
              </a:rPr>
              <a:t>2</a:t>
            </a:r>
            <a:r>
              <a:rPr lang="zh-CN" altLang="en-US" sz="2400" b="0" i="0" dirty="0">
                <a:solidFill>
                  <a:srgbClr val="1E1E1E"/>
                </a:solidFill>
                <a:effectLst/>
                <a:latin typeface="宋体" panose="02010600030101010101" pitchFamily="2" charset="-122"/>
                <a:ea typeface="宋体" panose="02010600030101010101" pitchFamily="2" charset="-122"/>
              </a:rPr>
              <a:t>）“酿酒迎新社，遥砧送暮晖”描写了什么样的乡村场景？（</a:t>
            </a:r>
            <a:r>
              <a:rPr lang="en-US" altLang="zh-CN" sz="2400" b="0" i="0" dirty="0">
                <a:solidFill>
                  <a:srgbClr val="1E1E1E"/>
                </a:solidFill>
                <a:effectLst/>
                <a:latin typeface="宋体" panose="02010600030101010101" pitchFamily="2" charset="-122"/>
                <a:ea typeface="宋体" panose="02010600030101010101" pitchFamily="2" charset="-122"/>
              </a:rPr>
              <a:t>2</a:t>
            </a:r>
            <a:r>
              <a:rPr lang="zh-CN" altLang="en-US" sz="2400" b="0" i="0" dirty="0">
                <a:solidFill>
                  <a:srgbClr val="1E1E1E"/>
                </a:solidFill>
                <a:effectLst/>
                <a:latin typeface="宋体" panose="02010600030101010101" pitchFamily="2" charset="-122"/>
                <a:ea typeface="宋体" panose="02010600030101010101" pitchFamily="2" charset="-122"/>
              </a:rPr>
              <a:t>分） </a:t>
            </a:r>
          </a:p>
          <a:p>
            <a:endParaRPr lang="zh-CN" altLang="en-US" sz="2400" dirty="0"/>
          </a:p>
        </p:txBody>
      </p:sp>
      <p:sp>
        <p:nvSpPr>
          <p:cNvPr id="3" name="文本框 2">
            <a:extLst>
              <a:ext uri="{FF2B5EF4-FFF2-40B4-BE49-F238E27FC236}">
                <a16:creationId xmlns:a16="http://schemas.microsoft.com/office/drawing/2014/main" id="{0A275097-C48F-C5D6-289C-CFF5CA8AB463}"/>
              </a:ext>
            </a:extLst>
          </p:cNvPr>
          <p:cNvSpPr txBox="1"/>
          <p:nvPr/>
        </p:nvSpPr>
        <p:spPr>
          <a:xfrm>
            <a:off x="422031" y="5190978"/>
            <a:ext cx="11015003" cy="954107"/>
          </a:xfrm>
          <a:prstGeom prst="rect">
            <a:avLst/>
          </a:prstGeom>
          <a:noFill/>
        </p:spPr>
        <p:txBody>
          <a:bodyPr wrap="square" rtlCol="0">
            <a:spAutoFit/>
          </a:bodyPr>
          <a:lstStyle/>
          <a:p>
            <a:r>
              <a:rPr lang="zh-CN" altLang="en-US" sz="2800" b="1" i="0" dirty="0">
                <a:solidFill>
                  <a:srgbClr val="FF0000"/>
                </a:solidFill>
                <a:effectLst/>
                <a:latin typeface="宋体" panose="02010600030101010101" pitchFamily="2" charset="-122"/>
                <a:ea typeface="宋体" panose="02010600030101010101" pitchFamily="2" charset="-122"/>
              </a:rPr>
              <a:t> 为准备祭祀、祈求丰收，农人在忙于酿酒；暮色渐浓，远处飘来捣衣的声音。描写了忙碌而祥和的农村生活场景。</a:t>
            </a:r>
            <a:r>
              <a:rPr lang="en-US" altLang="zh-CN" sz="2800" b="1" i="0" dirty="0">
                <a:solidFill>
                  <a:srgbClr val="FF0000"/>
                </a:solidFill>
                <a:effectLst/>
                <a:latin typeface="宋体" panose="02010600030101010101" pitchFamily="2" charset="-122"/>
                <a:ea typeface="宋体" panose="02010600030101010101" pitchFamily="2" charset="-122"/>
              </a:rPr>
              <a:t>   </a:t>
            </a:r>
            <a:endParaRPr lang="zh-CN" altLang="en-US" sz="2800" b="1" dirty="0">
              <a:solidFill>
                <a:srgbClr val="FF0000"/>
              </a:solidFill>
            </a:endParaRPr>
          </a:p>
        </p:txBody>
      </p:sp>
    </p:spTree>
    <p:extLst>
      <p:ext uri="{BB962C8B-B14F-4D97-AF65-F5344CB8AC3E}">
        <p14:creationId xmlns:p14="http://schemas.microsoft.com/office/powerpoint/2010/main" val="4045561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96EE1564-F363-415D-29A9-8EC22456A07D}"/>
              </a:ext>
            </a:extLst>
          </p:cNvPr>
          <p:cNvSpPr txBox="1"/>
          <p:nvPr/>
        </p:nvSpPr>
        <p:spPr>
          <a:xfrm>
            <a:off x="323557" y="1055077"/>
            <a:ext cx="11633981" cy="6124754"/>
          </a:xfrm>
          <a:prstGeom prst="rect">
            <a:avLst/>
          </a:prstGeom>
          <a:noFill/>
        </p:spPr>
        <p:txBody>
          <a:bodyPr wrap="square" rtlCol="0">
            <a:spAutoFit/>
          </a:bodyPr>
          <a:lstStyle/>
          <a:p>
            <a:pPr algn="l"/>
            <a:r>
              <a:rPr lang="zh-CN" altLang="en-US" sz="2800" b="0" i="0" dirty="0">
                <a:solidFill>
                  <a:srgbClr val="1E1E1E"/>
                </a:solidFill>
                <a:effectLst/>
                <a:latin typeface="宋体" panose="02010600030101010101" pitchFamily="2" charset="-122"/>
                <a:ea typeface="宋体" panose="02010600030101010101" pitchFamily="2" charset="-122"/>
              </a:rPr>
              <a:t>阅读下面这首唐诗，完成</a:t>
            </a:r>
            <a:r>
              <a:rPr lang="en-US" altLang="zh-CN" sz="2800" b="0" i="0" dirty="0">
                <a:solidFill>
                  <a:srgbClr val="1E1E1E"/>
                </a:solidFill>
                <a:effectLst/>
                <a:latin typeface="宋体" panose="02010600030101010101" pitchFamily="2" charset="-122"/>
                <a:ea typeface="宋体" panose="02010600030101010101" pitchFamily="2" charset="-122"/>
              </a:rPr>
              <a:t>8</a:t>
            </a:r>
            <a:r>
              <a:rPr lang="zh-CN" altLang="en-US" sz="2800" b="0" i="0" dirty="0">
                <a:solidFill>
                  <a:srgbClr val="1E1E1E"/>
                </a:solidFill>
                <a:effectLst/>
                <a:latin typeface="宋体" panose="02010600030101010101" pitchFamily="2" charset="-122"/>
                <a:ea typeface="宋体" panose="02010600030101010101" pitchFamily="2" charset="-122"/>
              </a:rPr>
              <a:t>～</a:t>
            </a:r>
            <a:r>
              <a:rPr lang="en-US" altLang="zh-CN" sz="2800" b="0" i="0" dirty="0">
                <a:solidFill>
                  <a:srgbClr val="1E1E1E"/>
                </a:solidFill>
                <a:effectLst/>
                <a:latin typeface="宋体" panose="02010600030101010101" pitchFamily="2" charset="-122"/>
                <a:ea typeface="宋体" panose="02010600030101010101" pitchFamily="2" charset="-122"/>
              </a:rPr>
              <a:t>9</a:t>
            </a:r>
            <a:r>
              <a:rPr lang="zh-CN" altLang="en-US" sz="2800" b="0" i="0" dirty="0">
                <a:solidFill>
                  <a:srgbClr val="1E1E1E"/>
                </a:solidFill>
                <a:effectLst/>
                <a:latin typeface="宋体" panose="02010600030101010101" pitchFamily="2" charset="-122"/>
                <a:ea typeface="宋体" panose="02010600030101010101" pitchFamily="2" charset="-122"/>
              </a:rPr>
              <a:t>题。</a:t>
            </a:r>
          </a:p>
          <a:p>
            <a:pPr algn="ctr"/>
            <a:r>
              <a:rPr lang="zh-CN" altLang="en-US" sz="2800" b="0" i="0" dirty="0">
                <a:solidFill>
                  <a:srgbClr val="1E1E1E"/>
                </a:solidFill>
                <a:effectLst/>
                <a:latin typeface="宋体" panose="02010600030101010101" pitchFamily="2" charset="-122"/>
                <a:ea typeface="宋体" panose="02010600030101010101" pitchFamily="2" charset="-122"/>
              </a:rPr>
              <a:t>金陵望汉江   李白</a:t>
            </a:r>
          </a:p>
          <a:p>
            <a:pPr algn="ctr"/>
            <a:r>
              <a:rPr lang="zh-CN" altLang="en-US" sz="2800" b="0" i="0" dirty="0">
                <a:solidFill>
                  <a:srgbClr val="1E1E1E"/>
                </a:solidFill>
                <a:effectLst/>
                <a:latin typeface="宋体" panose="02010600030101010101" pitchFamily="2" charset="-122"/>
                <a:ea typeface="宋体" panose="02010600030101010101" pitchFamily="2" charset="-122"/>
              </a:rPr>
              <a:t>汉江回万里，派作九龙盘</a:t>
            </a:r>
            <a:r>
              <a:rPr lang="zh-CN" altLang="en-US" sz="2800" b="0" i="0" baseline="30000" dirty="0">
                <a:solidFill>
                  <a:srgbClr val="1E1E1E"/>
                </a:solidFill>
                <a:effectLst/>
                <a:latin typeface="宋体" panose="02010600030101010101" pitchFamily="2" charset="-122"/>
                <a:ea typeface="宋体" panose="02010600030101010101" pitchFamily="2" charset="-122"/>
              </a:rPr>
              <a:t>①</a:t>
            </a:r>
            <a:r>
              <a:rPr lang="zh-CN" altLang="en-US" sz="2800" b="0" i="0" dirty="0">
                <a:solidFill>
                  <a:srgbClr val="1E1E1E"/>
                </a:solidFill>
                <a:effectLst/>
                <a:latin typeface="宋体" panose="02010600030101010101" pitchFamily="2" charset="-122"/>
                <a:ea typeface="宋体" panose="02010600030101010101" pitchFamily="2" charset="-122"/>
              </a:rPr>
              <a:t>。</a:t>
            </a:r>
          </a:p>
          <a:p>
            <a:pPr algn="ctr"/>
            <a:r>
              <a:rPr lang="zh-CN" altLang="en-US" sz="2800" b="0" i="0" dirty="0">
                <a:solidFill>
                  <a:srgbClr val="1E1E1E"/>
                </a:solidFill>
                <a:effectLst/>
                <a:latin typeface="宋体" panose="02010600030101010101" pitchFamily="2" charset="-122"/>
                <a:ea typeface="宋体" panose="02010600030101010101" pitchFamily="2" charset="-122"/>
              </a:rPr>
              <a:t>横溃豁中国，崔嵬飞迅湍。</a:t>
            </a:r>
          </a:p>
          <a:p>
            <a:pPr algn="ctr"/>
            <a:r>
              <a:rPr lang="zh-CN" altLang="en-US" sz="2800" b="0" i="0" dirty="0">
                <a:solidFill>
                  <a:srgbClr val="1E1E1E"/>
                </a:solidFill>
                <a:effectLst/>
                <a:latin typeface="宋体" panose="02010600030101010101" pitchFamily="2" charset="-122"/>
                <a:ea typeface="宋体" panose="02010600030101010101" pitchFamily="2" charset="-122"/>
              </a:rPr>
              <a:t>六帝沦亡后</a:t>
            </a:r>
            <a:r>
              <a:rPr lang="zh-CN" altLang="en-US" sz="2800" b="0" i="0" baseline="30000" dirty="0">
                <a:solidFill>
                  <a:srgbClr val="1E1E1E"/>
                </a:solidFill>
                <a:effectLst/>
                <a:latin typeface="宋体" panose="02010600030101010101" pitchFamily="2" charset="-122"/>
                <a:ea typeface="宋体" panose="02010600030101010101" pitchFamily="2" charset="-122"/>
              </a:rPr>
              <a:t>②</a:t>
            </a:r>
            <a:r>
              <a:rPr lang="zh-CN" altLang="en-US" sz="2800" b="0" i="0" dirty="0">
                <a:solidFill>
                  <a:srgbClr val="1E1E1E"/>
                </a:solidFill>
                <a:effectLst/>
                <a:latin typeface="宋体" panose="02010600030101010101" pitchFamily="2" charset="-122"/>
                <a:ea typeface="宋体" panose="02010600030101010101" pitchFamily="2" charset="-122"/>
              </a:rPr>
              <a:t>，三吴不足观</a:t>
            </a:r>
            <a:r>
              <a:rPr lang="zh-CN" altLang="en-US" sz="2800" b="0" i="0" baseline="30000" dirty="0">
                <a:solidFill>
                  <a:srgbClr val="1E1E1E"/>
                </a:solidFill>
                <a:effectLst/>
                <a:latin typeface="宋体" panose="02010600030101010101" pitchFamily="2" charset="-122"/>
                <a:ea typeface="宋体" panose="02010600030101010101" pitchFamily="2" charset="-122"/>
              </a:rPr>
              <a:t>③</a:t>
            </a:r>
            <a:r>
              <a:rPr lang="zh-CN" altLang="en-US" sz="2800" b="0" i="0" dirty="0">
                <a:solidFill>
                  <a:srgbClr val="1E1E1E"/>
                </a:solidFill>
                <a:effectLst/>
                <a:latin typeface="宋体" panose="02010600030101010101" pitchFamily="2" charset="-122"/>
                <a:ea typeface="宋体" panose="02010600030101010101" pitchFamily="2" charset="-122"/>
              </a:rPr>
              <a:t>。</a:t>
            </a:r>
          </a:p>
          <a:p>
            <a:pPr algn="ctr"/>
            <a:r>
              <a:rPr lang="zh-CN" altLang="en-US" sz="2800" b="0" i="0" dirty="0">
                <a:solidFill>
                  <a:srgbClr val="1E1E1E"/>
                </a:solidFill>
                <a:effectLst/>
                <a:latin typeface="宋体" panose="02010600030101010101" pitchFamily="2" charset="-122"/>
                <a:ea typeface="宋体" panose="02010600030101010101" pitchFamily="2" charset="-122"/>
              </a:rPr>
              <a:t>我君混区宇，垂拱众流安。</a:t>
            </a:r>
          </a:p>
          <a:p>
            <a:pPr algn="ctr"/>
            <a:r>
              <a:rPr lang="zh-CN" altLang="en-US" sz="2800" b="0" i="0" dirty="0">
                <a:solidFill>
                  <a:srgbClr val="1E1E1E"/>
                </a:solidFill>
                <a:effectLst/>
                <a:latin typeface="宋体" panose="02010600030101010101" pitchFamily="2" charset="-122"/>
                <a:ea typeface="宋体" panose="02010600030101010101" pitchFamily="2" charset="-122"/>
              </a:rPr>
              <a:t>今日任公子，沧浪罢钓竿</a:t>
            </a:r>
            <a:r>
              <a:rPr lang="zh-CN" altLang="en-US" sz="2800" b="0" i="0" baseline="30000" dirty="0">
                <a:solidFill>
                  <a:srgbClr val="1E1E1E"/>
                </a:solidFill>
                <a:effectLst/>
                <a:latin typeface="宋体" panose="02010600030101010101" pitchFamily="2" charset="-122"/>
                <a:ea typeface="宋体" panose="02010600030101010101" pitchFamily="2" charset="-122"/>
              </a:rPr>
              <a:t>④</a:t>
            </a:r>
            <a:r>
              <a:rPr lang="zh-CN" altLang="en-US" sz="2800" b="0" i="0" dirty="0">
                <a:solidFill>
                  <a:srgbClr val="1E1E1E"/>
                </a:solidFill>
                <a:effectLst/>
                <a:latin typeface="宋体" panose="02010600030101010101" pitchFamily="2" charset="-122"/>
                <a:ea typeface="宋体" panose="02010600030101010101" pitchFamily="2" charset="-122"/>
              </a:rPr>
              <a:t>。</a:t>
            </a:r>
          </a:p>
          <a:p>
            <a:pPr algn="l"/>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注</a:t>
            </a:r>
            <a:r>
              <a:rPr lang="en-US" altLang="zh-CN" sz="2800" b="0" i="0" dirty="0">
                <a:solidFill>
                  <a:srgbClr val="1E1E1E"/>
                </a:solidFill>
                <a:effectLst/>
                <a:latin typeface="宋体" panose="02010600030101010101" pitchFamily="2" charset="-122"/>
                <a:ea typeface="宋体" panose="02010600030101010101" pitchFamily="2" charset="-122"/>
              </a:rPr>
              <a:t>】①</a:t>
            </a:r>
            <a:r>
              <a:rPr lang="zh-CN" altLang="en-US" sz="2800" b="0" i="0" dirty="0">
                <a:solidFill>
                  <a:srgbClr val="1E1E1E"/>
                </a:solidFill>
                <a:effectLst/>
                <a:latin typeface="宋体" panose="02010600030101010101" pitchFamily="2" charset="-122"/>
                <a:ea typeface="宋体" panose="02010600030101010101" pitchFamily="2" charset="-122"/>
              </a:rPr>
              <a:t>派：河的支流，长江在湖北、江西一带，分为很多支流。②六帝：代指六朝。③三吴，古吴地后分为三，即吴兴、吴郡、会稽。④这两句的意思是，当今任公子已无须垂钓了，因为江海中已无巨鱼，比喻已无危害国家的巨寇。任公子是</a:t>
            </a:r>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庄子</a:t>
            </a:r>
            <a:r>
              <a:rPr lang="en-US" altLang="zh-CN" sz="2800" b="0" i="0" dirty="0">
                <a:solidFill>
                  <a:srgbClr val="1E1E1E"/>
                </a:solidFill>
                <a:effectLst/>
                <a:latin typeface="宋体" panose="02010600030101010101" pitchFamily="2" charset="-122"/>
                <a:ea typeface="宋体" panose="02010600030101010101" pitchFamily="2" charset="-122"/>
              </a:rPr>
              <a:t>》</a:t>
            </a:r>
            <a:r>
              <a:rPr lang="zh-CN" altLang="en-US" sz="2800" b="0" i="0" dirty="0">
                <a:solidFill>
                  <a:srgbClr val="1E1E1E"/>
                </a:solidFill>
                <a:effectLst/>
                <a:latin typeface="宋体" panose="02010600030101010101" pitchFamily="2" charset="-122"/>
                <a:ea typeface="宋体" panose="02010600030101010101" pitchFamily="2" charset="-122"/>
              </a:rPr>
              <a:t>中的传说人物，他用很大的钓钩和极多的食饵钓起一条巨大的鱼。</a:t>
            </a:r>
          </a:p>
          <a:p>
            <a:pPr algn="l"/>
            <a:r>
              <a:rPr lang="en-US" altLang="zh-CN" sz="2800" b="0" i="0" dirty="0">
                <a:solidFill>
                  <a:srgbClr val="1E1E1E"/>
                </a:solidFill>
                <a:effectLst/>
                <a:latin typeface="宋体" panose="02010600030101010101" pitchFamily="2" charset="-122"/>
                <a:ea typeface="宋体" panose="02010600030101010101" pitchFamily="2" charset="-122"/>
              </a:rPr>
              <a:t>8</a:t>
            </a:r>
            <a:r>
              <a:rPr lang="zh-CN" altLang="en-US" sz="2800" b="0" i="0" dirty="0">
                <a:solidFill>
                  <a:srgbClr val="1E1E1E"/>
                </a:solidFill>
                <a:effectLst/>
                <a:latin typeface="宋体" panose="02010600030101010101" pitchFamily="2" charset="-122"/>
                <a:ea typeface="宋体" panose="02010600030101010101" pitchFamily="2" charset="-122"/>
              </a:rPr>
              <a:t>、诗的前四句描写了什么样的景象？这样写有什么用意？（</a:t>
            </a:r>
            <a:r>
              <a:rPr lang="en-US" altLang="zh-CN" sz="2800" b="0" i="0" dirty="0">
                <a:solidFill>
                  <a:srgbClr val="1E1E1E"/>
                </a:solidFill>
                <a:effectLst/>
                <a:latin typeface="宋体" panose="02010600030101010101" pitchFamily="2" charset="-122"/>
                <a:ea typeface="宋体" panose="02010600030101010101" pitchFamily="2" charset="-122"/>
              </a:rPr>
              <a:t>6</a:t>
            </a:r>
            <a:r>
              <a:rPr lang="zh-CN" altLang="en-US" sz="2800" b="0" i="0" dirty="0">
                <a:solidFill>
                  <a:srgbClr val="1E1E1E"/>
                </a:solidFill>
                <a:effectLst/>
                <a:latin typeface="宋体" panose="02010600030101010101" pitchFamily="2" charset="-122"/>
                <a:ea typeface="宋体" panose="02010600030101010101" pitchFamily="2" charset="-122"/>
              </a:rPr>
              <a:t>分）</a:t>
            </a:r>
          </a:p>
          <a:p>
            <a:endParaRPr lang="zh-CN" altLang="en-US" sz="2800" dirty="0"/>
          </a:p>
        </p:txBody>
      </p:sp>
    </p:spTree>
    <p:extLst>
      <p:ext uri="{BB962C8B-B14F-4D97-AF65-F5344CB8AC3E}">
        <p14:creationId xmlns:p14="http://schemas.microsoft.com/office/powerpoint/2010/main" val="27513492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96EE1564-F363-415D-29A9-8EC22456A07D}"/>
              </a:ext>
            </a:extLst>
          </p:cNvPr>
          <p:cNvSpPr txBox="1"/>
          <p:nvPr/>
        </p:nvSpPr>
        <p:spPr>
          <a:xfrm>
            <a:off x="407963" y="661181"/>
            <a:ext cx="11633981" cy="5816977"/>
          </a:xfrm>
          <a:prstGeom prst="rect">
            <a:avLst/>
          </a:prstGeom>
          <a:noFill/>
        </p:spPr>
        <p:txBody>
          <a:bodyPr wrap="square" rtlCol="0">
            <a:spAutoFit/>
          </a:bodyPr>
          <a:lstStyle/>
          <a:p>
            <a:pPr algn="l"/>
            <a:r>
              <a:rPr lang="zh-CN" altLang="en-US" sz="2400" b="0" i="0" dirty="0">
                <a:solidFill>
                  <a:srgbClr val="1E1E1E"/>
                </a:solidFill>
                <a:effectLst/>
                <a:latin typeface="宋体" panose="02010600030101010101" pitchFamily="2" charset="-122"/>
                <a:ea typeface="宋体" panose="02010600030101010101" pitchFamily="2" charset="-122"/>
              </a:rPr>
              <a:t>阅读下面这首唐诗，完成</a:t>
            </a:r>
            <a:r>
              <a:rPr lang="en-US" altLang="zh-CN" sz="2400" b="0" i="0" dirty="0">
                <a:solidFill>
                  <a:srgbClr val="1E1E1E"/>
                </a:solidFill>
                <a:effectLst/>
                <a:latin typeface="宋体" panose="02010600030101010101" pitchFamily="2" charset="-122"/>
                <a:ea typeface="宋体" panose="02010600030101010101" pitchFamily="2" charset="-122"/>
              </a:rPr>
              <a:t>8</a:t>
            </a:r>
            <a:r>
              <a:rPr lang="zh-CN" altLang="en-US" sz="2400" b="0" i="0" dirty="0">
                <a:solidFill>
                  <a:srgbClr val="1E1E1E"/>
                </a:solidFill>
                <a:effectLst/>
                <a:latin typeface="宋体" panose="02010600030101010101" pitchFamily="2" charset="-122"/>
                <a:ea typeface="宋体" panose="02010600030101010101" pitchFamily="2" charset="-122"/>
              </a:rPr>
              <a:t>～</a:t>
            </a:r>
            <a:r>
              <a:rPr lang="en-US" altLang="zh-CN" sz="2400" b="0" i="0" dirty="0">
                <a:solidFill>
                  <a:srgbClr val="1E1E1E"/>
                </a:solidFill>
                <a:effectLst/>
                <a:latin typeface="宋体" panose="02010600030101010101" pitchFamily="2" charset="-122"/>
                <a:ea typeface="宋体" panose="02010600030101010101" pitchFamily="2" charset="-122"/>
              </a:rPr>
              <a:t>9</a:t>
            </a:r>
            <a:r>
              <a:rPr lang="zh-CN" altLang="en-US" sz="2400" b="0" i="0" dirty="0">
                <a:solidFill>
                  <a:srgbClr val="1E1E1E"/>
                </a:solidFill>
                <a:effectLst/>
                <a:latin typeface="宋体" panose="02010600030101010101" pitchFamily="2" charset="-122"/>
                <a:ea typeface="宋体" panose="02010600030101010101" pitchFamily="2" charset="-122"/>
              </a:rPr>
              <a:t>题。</a:t>
            </a:r>
          </a:p>
          <a:p>
            <a:pPr algn="ctr"/>
            <a:r>
              <a:rPr lang="zh-CN" altLang="en-US" sz="2400" b="0" i="0" dirty="0">
                <a:solidFill>
                  <a:srgbClr val="1E1E1E"/>
                </a:solidFill>
                <a:effectLst/>
                <a:latin typeface="宋体" panose="02010600030101010101" pitchFamily="2" charset="-122"/>
                <a:ea typeface="宋体" panose="02010600030101010101" pitchFamily="2" charset="-122"/>
              </a:rPr>
              <a:t>金陵望汉江   李白</a:t>
            </a:r>
          </a:p>
          <a:p>
            <a:pPr algn="ctr"/>
            <a:r>
              <a:rPr lang="zh-CN" altLang="en-US" sz="2400" b="0" i="0" dirty="0">
                <a:solidFill>
                  <a:srgbClr val="1E1E1E"/>
                </a:solidFill>
                <a:effectLst/>
                <a:latin typeface="宋体" panose="02010600030101010101" pitchFamily="2" charset="-122"/>
                <a:ea typeface="宋体" panose="02010600030101010101" pitchFamily="2" charset="-122"/>
              </a:rPr>
              <a:t>汉江回万里，派作九龙盘</a:t>
            </a:r>
            <a:r>
              <a:rPr lang="zh-CN" altLang="en-US" sz="2400" b="0" i="0" baseline="30000" dirty="0">
                <a:solidFill>
                  <a:srgbClr val="1E1E1E"/>
                </a:solidFill>
                <a:effectLst/>
                <a:latin typeface="宋体" panose="02010600030101010101" pitchFamily="2" charset="-122"/>
                <a:ea typeface="宋体" panose="02010600030101010101" pitchFamily="2" charset="-122"/>
              </a:rPr>
              <a:t>①</a:t>
            </a:r>
            <a:r>
              <a:rPr lang="zh-CN" altLang="en-US" sz="2400" b="0" i="0" dirty="0">
                <a:solidFill>
                  <a:srgbClr val="1E1E1E"/>
                </a:solidFill>
                <a:effectLst/>
                <a:latin typeface="宋体" panose="02010600030101010101" pitchFamily="2" charset="-122"/>
                <a:ea typeface="宋体" panose="02010600030101010101" pitchFamily="2" charset="-122"/>
              </a:rPr>
              <a:t>。</a:t>
            </a:r>
          </a:p>
          <a:p>
            <a:pPr algn="ctr"/>
            <a:r>
              <a:rPr lang="zh-CN" altLang="en-US" sz="2400" b="0" i="0" dirty="0">
                <a:solidFill>
                  <a:srgbClr val="1E1E1E"/>
                </a:solidFill>
                <a:effectLst/>
                <a:latin typeface="宋体" panose="02010600030101010101" pitchFamily="2" charset="-122"/>
                <a:ea typeface="宋体" panose="02010600030101010101" pitchFamily="2" charset="-122"/>
              </a:rPr>
              <a:t>横溃豁中国，崔嵬飞迅湍。</a:t>
            </a:r>
          </a:p>
          <a:p>
            <a:pPr algn="ctr"/>
            <a:r>
              <a:rPr lang="zh-CN" altLang="en-US" sz="2400" b="0" i="0" dirty="0">
                <a:solidFill>
                  <a:srgbClr val="1E1E1E"/>
                </a:solidFill>
                <a:effectLst/>
                <a:latin typeface="宋体" panose="02010600030101010101" pitchFamily="2" charset="-122"/>
                <a:ea typeface="宋体" panose="02010600030101010101" pitchFamily="2" charset="-122"/>
              </a:rPr>
              <a:t>六帝沦亡后</a:t>
            </a:r>
            <a:r>
              <a:rPr lang="zh-CN" altLang="en-US" sz="2400" b="0" i="0" baseline="30000" dirty="0">
                <a:solidFill>
                  <a:srgbClr val="1E1E1E"/>
                </a:solidFill>
                <a:effectLst/>
                <a:latin typeface="宋体" panose="02010600030101010101" pitchFamily="2" charset="-122"/>
                <a:ea typeface="宋体" panose="02010600030101010101" pitchFamily="2" charset="-122"/>
              </a:rPr>
              <a:t>②</a:t>
            </a:r>
            <a:r>
              <a:rPr lang="zh-CN" altLang="en-US" sz="2400" b="0" i="0" dirty="0">
                <a:solidFill>
                  <a:srgbClr val="1E1E1E"/>
                </a:solidFill>
                <a:effectLst/>
                <a:latin typeface="宋体" panose="02010600030101010101" pitchFamily="2" charset="-122"/>
                <a:ea typeface="宋体" panose="02010600030101010101" pitchFamily="2" charset="-122"/>
              </a:rPr>
              <a:t>，三吴不足观</a:t>
            </a:r>
            <a:r>
              <a:rPr lang="zh-CN" altLang="en-US" sz="2400" b="0" i="0" baseline="30000" dirty="0">
                <a:solidFill>
                  <a:srgbClr val="1E1E1E"/>
                </a:solidFill>
                <a:effectLst/>
                <a:latin typeface="宋体" panose="02010600030101010101" pitchFamily="2" charset="-122"/>
                <a:ea typeface="宋体" panose="02010600030101010101" pitchFamily="2" charset="-122"/>
              </a:rPr>
              <a:t>③</a:t>
            </a:r>
            <a:r>
              <a:rPr lang="zh-CN" altLang="en-US" sz="2400" b="0" i="0" dirty="0">
                <a:solidFill>
                  <a:srgbClr val="1E1E1E"/>
                </a:solidFill>
                <a:effectLst/>
                <a:latin typeface="宋体" panose="02010600030101010101" pitchFamily="2" charset="-122"/>
                <a:ea typeface="宋体" panose="02010600030101010101" pitchFamily="2" charset="-122"/>
              </a:rPr>
              <a:t>。</a:t>
            </a:r>
          </a:p>
          <a:p>
            <a:pPr algn="ctr"/>
            <a:r>
              <a:rPr lang="zh-CN" altLang="en-US" sz="2400" b="0" i="0" dirty="0">
                <a:solidFill>
                  <a:srgbClr val="1E1E1E"/>
                </a:solidFill>
                <a:effectLst/>
                <a:latin typeface="宋体" panose="02010600030101010101" pitchFamily="2" charset="-122"/>
                <a:ea typeface="宋体" panose="02010600030101010101" pitchFamily="2" charset="-122"/>
              </a:rPr>
              <a:t>我君混区宇，垂拱众流安。</a:t>
            </a:r>
          </a:p>
          <a:p>
            <a:pPr algn="ctr"/>
            <a:r>
              <a:rPr lang="zh-CN" altLang="en-US" sz="2400" b="0" i="0" dirty="0">
                <a:solidFill>
                  <a:srgbClr val="1E1E1E"/>
                </a:solidFill>
                <a:effectLst/>
                <a:latin typeface="宋体" panose="02010600030101010101" pitchFamily="2" charset="-122"/>
                <a:ea typeface="宋体" panose="02010600030101010101" pitchFamily="2" charset="-122"/>
              </a:rPr>
              <a:t>今日任公子，沧浪罢钓竿</a:t>
            </a:r>
            <a:r>
              <a:rPr lang="zh-CN" altLang="en-US" sz="2400" b="0" i="0" baseline="30000" dirty="0">
                <a:solidFill>
                  <a:srgbClr val="1E1E1E"/>
                </a:solidFill>
                <a:effectLst/>
                <a:latin typeface="宋体" panose="02010600030101010101" pitchFamily="2" charset="-122"/>
                <a:ea typeface="宋体" panose="02010600030101010101" pitchFamily="2" charset="-122"/>
              </a:rPr>
              <a:t>④</a:t>
            </a:r>
            <a:r>
              <a:rPr lang="zh-CN" altLang="en-US" sz="2400" b="0" i="0" dirty="0">
                <a:solidFill>
                  <a:srgbClr val="1E1E1E"/>
                </a:solidFill>
                <a:effectLst/>
                <a:latin typeface="宋体" panose="02010600030101010101" pitchFamily="2" charset="-122"/>
                <a:ea typeface="宋体" panose="02010600030101010101" pitchFamily="2" charset="-122"/>
              </a:rPr>
              <a:t>。</a:t>
            </a:r>
          </a:p>
          <a:p>
            <a:pPr algn="l"/>
            <a:r>
              <a:rPr lang="en-US" altLang="zh-CN" sz="2400" b="0" i="0" dirty="0">
                <a:solidFill>
                  <a:srgbClr val="1E1E1E"/>
                </a:solidFill>
                <a:effectLst/>
                <a:latin typeface="宋体" panose="02010600030101010101" pitchFamily="2" charset="-122"/>
                <a:ea typeface="宋体" panose="02010600030101010101" pitchFamily="2" charset="-122"/>
              </a:rPr>
              <a:t>【</a:t>
            </a:r>
            <a:r>
              <a:rPr lang="zh-CN" altLang="en-US" sz="2400" b="0" i="0" dirty="0">
                <a:solidFill>
                  <a:srgbClr val="1E1E1E"/>
                </a:solidFill>
                <a:effectLst/>
                <a:latin typeface="宋体" panose="02010600030101010101" pitchFamily="2" charset="-122"/>
                <a:ea typeface="宋体" panose="02010600030101010101" pitchFamily="2" charset="-122"/>
              </a:rPr>
              <a:t>注</a:t>
            </a:r>
            <a:r>
              <a:rPr lang="en-US" altLang="zh-CN" sz="2400" b="0" i="0" dirty="0">
                <a:solidFill>
                  <a:srgbClr val="1E1E1E"/>
                </a:solidFill>
                <a:effectLst/>
                <a:latin typeface="宋体" panose="02010600030101010101" pitchFamily="2" charset="-122"/>
                <a:ea typeface="宋体" panose="02010600030101010101" pitchFamily="2" charset="-122"/>
              </a:rPr>
              <a:t>】①</a:t>
            </a:r>
            <a:r>
              <a:rPr lang="zh-CN" altLang="en-US" sz="2400" b="0" i="0" dirty="0">
                <a:solidFill>
                  <a:srgbClr val="1E1E1E"/>
                </a:solidFill>
                <a:effectLst/>
                <a:latin typeface="宋体" panose="02010600030101010101" pitchFamily="2" charset="-122"/>
                <a:ea typeface="宋体" panose="02010600030101010101" pitchFamily="2" charset="-122"/>
              </a:rPr>
              <a:t>派：河的支流，长江在湖北、江西一带，分为很多支流。②六帝：代指六朝。③三吴，古吴地后分为三，即吴兴、吴郡、会稽。④这两句的意思是，当今任公子已无须垂钓了，因为江海中已无巨鱼，比喻已无危害国家的巨寇。任公子是</a:t>
            </a:r>
            <a:r>
              <a:rPr lang="en-US" altLang="zh-CN" sz="2400" b="0" i="0" dirty="0">
                <a:solidFill>
                  <a:srgbClr val="1E1E1E"/>
                </a:solidFill>
                <a:effectLst/>
                <a:latin typeface="宋体" panose="02010600030101010101" pitchFamily="2" charset="-122"/>
                <a:ea typeface="宋体" panose="02010600030101010101" pitchFamily="2" charset="-122"/>
              </a:rPr>
              <a:t>《</a:t>
            </a:r>
            <a:r>
              <a:rPr lang="zh-CN" altLang="en-US" sz="2400" b="0" i="0" dirty="0">
                <a:solidFill>
                  <a:srgbClr val="1E1E1E"/>
                </a:solidFill>
                <a:effectLst/>
                <a:latin typeface="宋体" panose="02010600030101010101" pitchFamily="2" charset="-122"/>
                <a:ea typeface="宋体" panose="02010600030101010101" pitchFamily="2" charset="-122"/>
              </a:rPr>
              <a:t>庄子</a:t>
            </a:r>
            <a:r>
              <a:rPr lang="en-US" altLang="zh-CN" sz="2400" b="0" i="0" dirty="0">
                <a:solidFill>
                  <a:srgbClr val="1E1E1E"/>
                </a:solidFill>
                <a:effectLst/>
                <a:latin typeface="宋体" panose="02010600030101010101" pitchFamily="2" charset="-122"/>
                <a:ea typeface="宋体" panose="02010600030101010101" pitchFamily="2" charset="-122"/>
              </a:rPr>
              <a:t>》</a:t>
            </a:r>
            <a:r>
              <a:rPr lang="zh-CN" altLang="en-US" sz="2400" b="0" i="0" dirty="0">
                <a:solidFill>
                  <a:srgbClr val="1E1E1E"/>
                </a:solidFill>
                <a:effectLst/>
                <a:latin typeface="宋体" panose="02010600030101010101" pitchFamily="2" charset="-122"/>
                <a:ea typeface="宋体" panose="02010600030101010101" pitchFamily="2" charset="-122"/>
              </a:rPr>
              <a:t>中的传说人物，他用很大的钓钩和极多的食饵钓起一条巨大的鱼。</a:t>
            </a:r>
          </a:p>
          <a:p>
            <a:pPr algn="l"/>
            <a:r>
              <a:rPr lang="en-US" altLang="zh-CN" sz="2400" b="0" i="0" dirty="0">
                <a:solidFill>
                  <a:srgbClr val="1E1E1E"/>
                </a:solidFill>
                <a:effectLst/>
                <a:latin typeface="宋体" panose="02010600030101010101" pitchFamily="2" charset="-122"/>
                <a:ea typeface="宋体" panose="02010600030101010101" pitchFamily="2" charset="-122"/>
              </a:rPr>
              <a:t>8</a:t>
            </a:r>
            <a:r>
              <a:rPr lang="zh-CN" altLang="en-US" sz="2400" b="0" i="0" dirty="0">
                <a:solidFill>
                  <a:srgbClr val="1E1E1E"/>
                </a:solidFill>
                <a:effectLst/>
                <a:latin typeface="宋体" panose="02010600030101010101" pitchFamily="2" charset="-122"/>
                <a:ea typeface="宋体" panose="02010600030101010101" pitchFamily="2" charset="-122"/>
              </a:rPr>
              <a:t>、诗的前四句描写了什么样的景象？这样写有什么用意？（</a:t>
            </a:r>
            <a:r>
              <a:rPr lang="en-US" altLang="zh-CN" sz="2400" b="0" i="0" dirty="0">
                <a:solidFill>
                  <a:srgbClr val="1E1E1E"/>
                </a:solidFill>
                <a:effectLst/>
                <a:latin typeface="宋体" panose="02010600030101010101" pitchFamily="2" charset="-122"/>
                <a:ea typeface="宋体" panose="02010600030101010101" pitchFamily="2" charset="-122"/>
              </a:rPr>
              <a:t>6</a:t>
            </a:r>
            <a:r>
              <a:rPr lang="zh-CN" altLang="en-US" sz="2400" b="0" i="0" dirty="0">
                <a:solidFill>
                  <a:srgbClr val="1E1E1E"/>
                </a:solidFill>
                <a:effectLst/>
                <a:latin typeface="宋体" panose="02010600030101010101" pitchFamily="2" charset="-122"/>
                <a:ea typeface="宋体" panose="02010600030101010101" pitchFamily="2" charset="-122"/>
              </a:rPr>
              <a:t>分）</a:t>
            </a:r>
            <a:endParaRPr lang="en-US" altLang="zh-CN" sz="2400" b="0" i="0" dirty="0">
              <a:solidFill>
                <a:srgbClr val="1E1E1E"/>
              </a:solidFill>
              <a:effectLst/>
              <a:latin typeface="宋体" panose="02010600030101010101" pitchFamily="2" charset="-122"/>
              <a:ea typeface="宋体" panose="02010600030101010101" pitchFamily="2" charset="-122"/>
            </a:endParaRPr>
          </a:p>
          <a:p>
            <a:pPr algn="l"/>
            <a:r>
              <a:rPr lang="zh-CN" altLang="en-US" sz="2800" b="1" i="0" dirty="0">
                <a:solidFill>
                  <a:srgbClr val="FF0000"/>
                </a:solidFill>
                <a:effectLst/>
                <a:latin typeface="宋体" panose="02010600030101010101" pitchFamily="2" charset="-122"/>
                <a:ea typeface="宋体" panose="02010600030101010101" pitchFamily="2" charset="-122"/>
              </a:rPr>
              <a:t>这四句描写了江水万流横溃，气势宏大的景象。作者以此为下文颂扬盛唐天下一家、国运兴盛积蓄气势，有利于突出诗的主旨。</a:t>
            </a:r>
          </a:p>
          <a:p>
            <a:endParaRPr lang="zh-CN" altLang="en-US" sz="2800" dirty="0"/>
          </a:p>
        </p:txBody>
      </p:sp>
    </p:spTree>
    <p:extLst>
      <p:ext uri="{BB962C8B-B14F-4D97-AF65-F5344CB8AC3E}">
        <p14:creationId xmlns:p14="http://schemas.microsoft.com/office/powerpoint/2010/main" val="17508771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0EA34801-EC75-A81B-2F5F-A01614C57750}"/>
              </a:ext>
            </a:extLst>
          </p:cNvPr>
          <p:cNvSpPr txBox="1"/>
          <p:nvPr/>
        </p:nvSpPr>
        <p:spPr>
          <a:xfrm>
            <a:off x="335280" y="140677"/>
            <a:ext cx="11521440" cy="7294305"/>
          </a:xfrm>
          <a:prstGeom prst="rect">
            <a:avLst/>
          </a:prstGeom>
          <a:noFill/>
        </p:spPr>
        <p:txBody>
          <a:bodyPr wrap="square" rtlCol="0">
            <a:spAutoFit/>
          </a:bodyPr>
          <a:lstStyle/>
          <a:p>
            <a:pPr algn="ctr"/>
            <a:r>
              <a:rPr lang="zh-CN" altLang="en-US" sz="2400" b="0" i="0" dirty="0">
                <a:solidFill>
                  <a:srgbClr val="333333"/>
                </a:solidFill>
                <a:effectLst/>
                <a:latin typeface="Microsoft YaHei" panose="020B0503020204020204" pitchFamily="34" charset="-122"/>
                <a:ea typeface="Microsoft YaHei" panose="020B0503020204020204" pitchFamily="34" charset="-122"/>
              </a:rPr>
              <a:t>阅读下面这首诗，完成</a:t>
            </a:r>
            <a:r>
              <a:rPr lang="en-US" altLang="zh-CN" sz="2400" b="0" i="0" dirty="0">
                <a:solidFill>
                  <a:srgbClr val="333333"/>
                </a:solidFill>
                <a:effectLst/>
                <a:latin typeface="Microsoft YaHei" panose="020B0503020204020204" pitchFamily="34" charset="-122"/>
                <a:ea typeface="Microsoft YaHei" panose="020B0503020204020204" pitchFamily="34" charset="-122"/>
              </a:rPr>
              <a:t>8-9</a:t>
            </a:r>
            <a:r>
              <a:rPr lang="zh-CN" altLang="en-US" sz="2400" b="0" i="0" dirty="0">
                <a:solidFill>
                  <a:srgbClr val="333333"/>
                </a:solidFill>
                <a:effectLst/>
                <a:latin typeface="Microsoft YaHei" panose="020B0503020204020204" pitchFamily="34" charset="-122"/>
                <a:ea typeface="Microsoft YaHei" panose="020B0503020204020204" pitchFamily="34" charset="-122"/>
              </a:rPr>
              <a:t>题。</a:t>
            </a:r>
            <a:br>
              <a:rPr lang="zh-CN" altLang="en-US" sz="2400" dirty="0"/>
            </a:br>
            <a:br>
              <a:rPr lang="zh-CN" altLang="en-US" sz="2400" dirty="0"/>
            </a:br>
            <a:r>
              <a:rPr lang="zh-CN" altLang="en-US" sz="2400" b="1" i="0" dirty="0">
                <a:solidFill>
                  <a:srgbClr val="333333"/>
                </a:solidFill>
                <a:effectLst/>
                <a:latin typeface="Microsoft YaHei" panose="020B0503020204020204" pitchFamily="34" charset="-122"/>
                <a:ea typeface="Microsoft YaHei" panose="020B0503020204020204" pitchFamily="34" charset="-122"/>
              </a:rPr>
              <a:t>月圆</a:t>
            </a:r>
            <a:r>
              <a:rPr lang="zh-CN" altLang="en-US" sz="2400" b="1" i="0" baseline="30000" dirty="0">
                <a:solidFill>
                  <a:srgbClr val="333333"/>
                </a:solidFill>
                <a:effectLst/>
                <a:latin typeface="Microsoft YaHei" panose="020B0503020204020204" pitchFamily="34" charset="-122"/>
                <a:ea typeface="Microsoft YaHei" panose="020B0503020204020204" pitchFamily="34" charset="-122"/>
              </a:rPr>
              <a:t>（</a:t>
            </a:r>
            <a:r>
              <a:rPr lang="en-US" altLang="zh-CN" sz="2400" b="1" i="0" baseline="30000" dirty="0">
                <a:solidFill>
                  <a:srgbClr val="333333"/>
                </a:solidFill>
                <a:effectLst/>
                <a:latin typeface="Microsoft YaHei" panose="020B0503020204020204" pitchFamily="34" charset="-122"/>
                <a:ea typeface="Microsoft YaHei" panose="020B0503020204020204" pitchFamily="34" charset="-122"/>
              </a:rPr>
              <a:t>1</a:t>
            </a:r>
            <a:r>
              <a:rPr lang="zh-CN" altLang="en-US" sz="2400" b="1" i="0" baseline="30000" dirty="0">
                <a:solidFill>
                  <a:srgbClr val="333333"/>
                </a:solidFill>
                <a:effectLst/>
                <a:latin typeface="Microsoft YaHei" panose="020B0503020204020204" pitchFamily="34" charset="-122"/>
                <a:ea typeface="Microsoft YaHei" panose="020B0503020204020204" pitchFamily="34" charset="-122"/>
              </a:rPr>
              <a:t>）</a:t>
            </a:r>
            <a:endParaRPr lang="zh-CN" altLang="en-US" sz="2400" b="0" i="0" baseline="30000" dirty="0">
              <a:solidFill>
                <a:srgbClr val="333333"/>
              </a:solidFill>
              <a:effectLst/>
              <a:latin typeface="Microsoft YaHei" panose="020B0503020204020204" pitchFamily="34" charset="-122"/>
              <a:ea typeface="Microsoft YaHei" panose="020B0503020204020204" pitchFamily="34" charset="-122"/>
            </a:endParaRPr>
          </a:p>
          <a:p>
            <a:pPr algn="ctr"/>
            <a:endParaRPr lang="zh-CN" altLang="en-US" sz="2400" b="0" i="0" dirty="0">
              <a:solidFill>
                <a:srgbClr val="333333"/>
              </a:solidFill>
              <a:effectLst/>
              <a:latin typeface="Microsoft YaHei" panose="020B0503020204020204" pitchFamily="34" charset="-122"/>
              <a:ea typeface="Microsoft YaHei" panose="020B0503020204020204" pitchFamily="34" charset="-122"/>
            </a:endParaRPr>
          </a:p>
          <a:p>
            <a:pPr algn="ctr"/>
            <a:r>
              <a:rPr lang="en-US" altLang="zh-CN" sz="2400" b="0" i="0" dirty="0">
                <a:solidFill>
                  <a:srgbClr val="333333"/>
                </a:solidFill>
                <a:effectLst/>
                <a:latin typeface="Microsoft YaHei" panose="020B0503020204020204" pitchFamily="34" charset="-122"/>
                <a:ea typeface="Microsoft YaHei" panose="020B0503020204020204" pitchFamily="34" charset="-122"/>
              </a:rPr>
              <a:t>【</a:t>
            </a:r>
            <a:r>
              <a:rPr lang="zh-CN" altLang="en-US" sz="2400" b="0" i="0" dirty="0">
                <a:solidFill>
                  <a:srgbClr val="333333"/>
                </a:solidFill>
                <a:effectLst/>
                <a:latin typeface="Microsoft YaHei" panose="020B0503020204020204" pitchFamily="34" charset="-122"/>
                <a:ea typeface="Microsoft YaHei" panose="020B0503020204020204" pitchFamily="34" charset="-122"/>
              </a:rPr>
              <a:t>唐</a:t>
            </a:r>
            <a:r>
              <a:rPr lang="en-US" altLang="zh-CN" sz="2400" b="0" i="0" dirty="0">
                <a:solidFill>
                  <a:srgbClr val="333333"/>
                </a:solidFill>
                <a:effectLst/>
                <a:latin typeface="Microsoft YaHei" panose="020B0503020204020204" pitchFamily="34" charset="-122"/>
                <a:ea typeface="Microsoft YaHei" panose="020B0503020204020204" pitchFamily="34" charset="-122"/>
              </a:rPr>
              <a:t>】</a:t>
            </a:r>
            <a:r>
              <a:rPr lang="zh-CN" altLang="en-US" sz="2400" b="0" i="0" dirty="0">
                <a:solidFill>
                  <a:srgbClr val="333333"/>
                </a:solidFill>
                <a:effectLst/>
                <a:latin typeface="Microsoft YaHei" panose="020B0503020204020204" pitchFamily="34" charset="-122"/>
                <a:ea typeface="Microsoft YaHei" panose="020B0503020204020204" pitchFamily="34" charset="-122"/>
              </a:rPr>
              <a:t>杜甫</a:t>
            </a:r>
          </a:p>
          <a:p>
            <a:pPr algn="ctr"/>
            <a:endParaRPr lang="zh-CN" altLang="en-US" sz="2400" b="0" i="0" dirty="0">
              <a:solidFill>
                <a:srgbClr val="333333"/>
              </a:solidFill>
              <a:effectLst/>
              <a:latin typeface="Microsoft YaHei" panose="020B0503020204020204" pitchFamily="34" charset="-122"/>
              <a:ea typeface="Microsoft YaHei" panose="020B0503020204020204" pitchFamily="34" charset="-122"/>
            </a:endParaRPr>
          </a:p>
          <a:p>
            <a:pPr algn="ctr"/>
            <a:r>
              <a:rPr lang="zh-CN" altLang="en-US" sz="2400" b="0" i="0" dirty="0">
                <a:solidFill>
                  <a:srgbClr val="333333"/>
                </a:solidFill>
                <a:effectLst/>
                <a:latin typeface="Microsoft YaHei" panose="020B0503020204020204" pitchFamily="34" charset="-122"/>
                <a:ea typeface="Microsoft YaHei" panose="020B0503020204020204" pitchFamily="34" charset="-122"/>
              </a:rPr>
              <a:t>孤月当楼满，寒江动夜扉。</a:t>
            </a:r>
          </a:p>
          <a:p>
            <a:pPr algn="ctr"/>
            <a:r>
              <a:rPr lang="zh-CN" altLang="en-US" sz="2400" b="0" i="0" dirty="0">
                <a:solidFill>
                  <a:srgbClr val="333333"/>
                </a:solidFill>
                <a:effectLst/>
                <a:latin typeface="Microsoft YaHei" panose="020B0503020204020204" pitchFamily="34" charset="-122"/>
                <a:ea typeface="Microsoft YaHei" panose="020B0503020204020204" pitchFamily="34" charset="-122"/>
              </a:rPr>
              <a:t>  </a:t>
            </a:r>
          </a:p>
          <a:p>
            <a:pPr algn="ctr"/>
            <a:r>
              <a:rPr lang="zh-CN" altLang="en-US" sz="2400" b="0" i="0" dirty="0">
                <a:solidFill>
                  <a:srgbClr val="333333"/>
                </a:solidFill>
                <a:effectLst/>
                <a:latin typeface="Microsoft YaHei" panose="020B0503020204020204" pitchFamily="34" charset="-122"/>
                <a:ea typeface="Microsoft YaHei" panose="020B0503020204020204" pitchFamily="34" charset="-122"/>
              </a:rPr>
              <a:t>     委波金不定，照席绮逾依。</a:t>
            </a:r>
            <a:r>
              <a:rPr lang="zh-CN" altLang="en-US" sz="2400" b="0" i="0" baseline="30000" dirty="0">
                <a:solidFill>
                  <a:srgbClr val="333333"/>
                </a:solidFill>
                <a:effectLst/>
                <a:latin typeface="Microsoft YaHei" panose="020B0503020204020204" pitchFamily="34" charset="-122"/>
                <a:ea typeface="Microsoft YaHei" panose="020B0503020204020204" pitchFamily="34" charset="-122"/>
              </a:rPr>
              <a:t>（</a:t>
            </a:r>
            <a:r>
              <a:rPr lang="en-US" altLang="zh-CN" sz="2400" b="0" i="0" baseline="30000" dirty="0">
                <a:solidFill>
                  <a:srgbClr val="333333"/>
                </a:solidFill>
                <a:effectLst/>
                <a:latin typeface="Microsoft YaHei" panose="020B0503020204020204" pitchFamily="34" charset="-122"/>
                <a:ea typeface="Microsoft YaHei" panose="020B0503020204020204" pitchFamily="34" charset="-122"/>
              </a:rPr>
              <a:t>2</a:t>
            </a:r>
            <a:r>
              <a:rPr lang="zh-CN" altLang="en-US" sz="2400" b="0" i="0" baseline="30000" dirty="0">
                <a:solidFill>
                  <a:srgbClr val="333333"/>
                </a:solidFill>
                <a:effectLst/>
                <a:latin typeface="Microsoft YaHei" panose="020B0503020204020204" pitchFamily="34" charset="-122"/>
                <a:ea typeface="Microsoft YaHei" panose="020B0503020204020204" pitchFamily="34" charset="-122"/>
              </a:rPr>
              <a:t>）</a:t>
            </a:r>
          </a:p>
          <a:p>
            <a:pPr algn="ctr"/>
            <a:br>
              <a:rPr lang="zh-CN" altLang="en-US" sz="2400" b="0" i="0" dirty="0">
                <a:solidFill>
                  <a:srgbClr val="333333"/>
                </a:solidFill>
                <a:effectLst/>
                <a:latin typeface="Microsoft YaHei" panose="020B0503020204020204" pitchFamily="34" charset="-122"/>
                <a:ea typeface="Microsoft YaHei" panose="020B0503020204020204" pitchFamily="34" charset="-122"/>
              </a:rPr>
            </a:br>
            <a:r>
              <a:rPr lang="zh-CN" altLang="en-US" sz="2400" b="0" i="0" dirty="0">
                <a:solidFill>
                  <a:srgbClr val="333333"/>
                </a:solidFill>
                <a:effectLst/>
                <a:latin typeface="Microsoft YaHei" panose="020B0503020204020204" pitchFamily="34" charset="-122"/>
                <a:ea typeface="Microsoft YaHei" panose="020B0503020204020204" pitchFamily="34" charset="-122"/>
              </a:rPr>
              <a:t>           未缺</a:t>
            </a:r>
            <a:r>
              <a:rPr lang="zh-CN" altLang="en-US" sz="2400" baseline="30000" dirty="0">
                <a:solidFill>
                  <a:srgbClr val="333333"/>
                </a:solidFill>
                <a:latin typeface="Microsoft YaHei" panose="020B0503020204020204" pitchFamily="34" charset="-122"/>
                <a:ea typeface="Microsoft YaHei" panose="020B0503020204020204" pitchFamily="34" charset="-122"/>
              </a:rPr>
              <a:t>（</a:t>
            </a:r>
            <a:r>
              <a:rPr lang="en-US" altLang="zh-CN" sz="2400" baseline="30000" dirty="0">
                <a:solidFill>
                  <a:srgbClr val="333333"/>
                </a:solidFill>
                <a:latin typeface="Microsoft YaHei" panose="020B0503020204020204" pitchFamily="34" charset="-122"/>
                <a:ea typeface="Microsoft YaHei" panose="020B0503020204020204" pitchFamily="34" charset="-122"/>
              </a:rPr>
              <a:t>3</a:t>
            </a:r>
            <a:r>
              <a:rPr lang="zh-CN" altLang="en-US" sz="2400" baseline="30000" dirty="0">
                <a:solidFill>
                  <a:srgbClr val="333333"/>
                </a:solidFill>
                <a:latin typeface="Microsoft YaHei" panose="020B0503020204020204" pitchFamily="34" charset="-122"/>
                <a:ea typeface="Microsoft YaHei" panose="020B0503020204020204" pitchFamily="34" charset="-122"/>
              </a:rPr>
              <a:t>）</a:t>
            </a:r>
            <a:r>
              <a:rPr lang="zh-CN" altLang="en-US" sz="2400" b="0" i="0" dirty="0">
                <a:solidFill>
                  <a:srgbClr val="333333"/>
                </a:solidFill>
                <a:effectLst/>
                <a:latin typeface="Microsoft YaHei" panose="020B0503020204020204" pitchFamily="34" charset="-122"/>
                <a:ea typeface="Microsoft YaHei" panose="020B0503020204020204" pitchFamily="34" charset="-122"/>
              </a:rPr>
              <a:t>空山静，高悬列宿</a:t>
            </a:r>
            <a:r>
              <a:rPr lang="zh-CN" altLang="en-US" sz="2400" baseline="30000" dirty="0">
                <a:solidFill>
                  <a:srgbClr val="333333"/>
                </a:solidFill>
                <a:latin typeface="Microsoft YaHei" panose="020B0503020204020204" pitchFamily="34" charset="-122"/>
                <a:ea typeface="Microsoft YaHei" panose="020B0503020204020204" pitchFamily="34" charset="-122"/>
              </a:rPr>
              <a:t>（</a:t>
            </a:r>
            <a:r>
              <a:rPr lang="en-US" altLang="zh-CN" sz="2400" baseline="30000" dirty="0">
                <a:solidFill>
                  <a:srgbClr val="333333"/>
                </a:solidFill>
                <a:latin typeface="Microsoft YaHei" panose="020B0503020204020204" pitchFamily="34" charset="-122"/>
                <a:ea typeface="Microsoft YaHei" panose="020B0503020204020204" pitchFamily="34" charset="-122"/>
              </a:rPr>
              <a:t>4</a:t>
            </a:r>
            <a:r>
              <a:rPr lang="zh-CN" altLang="en-US" sz="2400" baseline="30000" dirty="0">
                <a:solidFill>
                  <a:srgbClr val="333333"/>
                </a:solidFill>
                <a:latin typeface="Microsoft YaHei" panose="020B0503020204020204" pitchFamily="34" charset="-122"/>
                <a:ea typeface="Microsoft YaHei" panose="020B0503020204020204" pitchFamily="34" charset="-122"/>
              </a:rPr>
              <a:t>）</a:t>
            </a:r>
            <a:r>
              <a:rPr lang="zh-CN" altLang="en-US" sz="2400" b="0" i="0" dirty="0">
                <a:solidFill>
                  <a:srgbClr val="333333"/>
                </a:solidFill>
                <a:effectLst/>
                <a:latin typeface="Microsoft YaHei" panose="020B0503020204020204" pitchFamily="34" charset="-122"/>
                <a:ea typeface="Microsoft YaHei" panose="020B0503020204020204" pitchFamily="34" charset="-122"/>
              </a:rPr>
              <a:t>稀。</a:t>
            </a:r>
          </a:p>
          <a:p>
            <a:pPr algn="ctr"/>
            <a:endParaRPr lang="zh-CN" altLang="en-US" sz="2400" b="0" i="0" dirty="0">
              <a:solidFill>
                <a:srgbClr val="333333"/>
              </a:solidFill>
              <a:effectLst/>
              <a:latin typeface="Microsoft YaHei" panose="020B0503020204020204" pitchFamily="34" charset="-122"/>
              <a:ea typeface="Microsoft YaHei" panose="020B0503020204020204" pitchFamily="34" charset="-122"/>
            </a:endParaRPr>
          </a:p>
          <a:p>
            <a:pPr algn="ctr"/>
            <a:r>
              <a:rPr lang="zh-CN" altLang="en-US" sz="2400" b="0" i="0" dirty="0">
                <a:solidFill>
                  <a:srgbClr val="333333"/>
                </a:solidFill>
                <a:effectLst/>
                <a:latin typeface="Microsoft YaHei" panose="020B0503020204020204" pitchFamily="34" charset="-122"/>
                <a:ea typeface="Microsoft YaHei" panose="020B0503020204020204" pitchFamily="34" charset="-122"/>
              </a:rPr>
              <a:t>故园松桂发，万里共清辉。</a:t>
            </a:r>
          </a:p>
          <a:p>
            <a:br>
              <a:rPr lang="zh-CN" altLang="en-US" sz="2400" dirty="0"/>
            </a:br>
            <a:r>
              <a:rPr lang="en-US" altLang="zh-CN" sz="2400" b="0" i="0" dirty="0">
                <a:solidFill>
                  <a:srgbClr val="333333"/>
                </a:solidFill>
                <a:effectLst/>
                <a:latin typeface="Microsoft YaHei" panose="020B0503020204020204" pitchFamily="34" charset="-122"/>
                <a:ea typeface="Microsoft YaHei" panose="020B0503020204020204" pitchFamily="34" charset="-122"/>
              </a:rPr>
              <a:t>【</a:t>
            </a:r>
            <a:r>
              <a:rPr lang="zh-CN" altLang="en-US" sz="2400" b="0" i="0" dirty="0">
                <a:solidFill>
                  <a:srgbClr val="333333"/>
                </a:solidFill>
                <a:effectLst/>
                <a:latin typeface="Microsoft YaHei" panose="020B0503020204020204" pitchFamily="34" charset="-122"/>
                <a:ea typeface="Microsoft YaHei" panose="020B0503020204020204" pitchFamily="34" charset="-122"/>
              </a:rPr>
              <a:t>注</a:t>
            </a:r>
            <a:r>
              <a:rPr lang="en-US" altLang="zh-CN" sz="2400" b="0" i="0" dirty="0">
                <a:solidFill>
                  <a:srgbClr val="333333"/>
                </a:solidFill>
                <a:effectLst/>
                <a:latin typeface="Microsoft YaHei" panose="020B0503020204020204" pitchFamily="34" charset="-122"/>
                <a:ea typeface="Microsoft YaHei" panose="020B0503020204020204" pitchFamily="34" charset="-122"/>
              </a:rPr>
              <a:t>】</a:t>
            </a:r>
            <a:r>
              <a:rPr lang="zh-CN" altLang="en-US" sz="2400" b="0" i="0" dirty="0">
                <a:solidFill>
                  <a:srgbClr val="333333"/>
                </a:solidFill>
                <a:effectLst/>
                <a:latin typeface="Microsoft YaHei" panose="020B0503020204020204" pitchFamily="34" charset="-122"/>
                <a:ea typeface="Microsoft YaHei" panose="020B0503020204020204" pitchFamily="34" charset="-122"/>
              </a:rPr>
              <a:t>（</a:t>
            </a:r>
            <a:r>
              <a:rPr lang="en-US" altLang="zh-CN" sz="2400" b="0" i="0" dirty="0">
                <a:solidFill>
                  <a:srgbClr val="333333"/>
                </a:solidFill>
                <a:effectLst/>
                <a:latin typeface="Microsoft YaHei" panose="020B0503020204020204" pitchFamily="34" charset="-122"/>
                <a:ea typeface="Microsoft YaHei" panose="020B0503020204020204" pitchFamily="34" charset="-122"/>
              </a:rPr>
              <a:t>1</a:t>
            </a:r>
            <a:r>
              <a:rPr lang="zh-CN" altLang="en-US" sz="2400" b="0" i="0" dirty="0">
                <a:solidFill>
                  <a:srgbClr val="333333"/>
                </a:solidFill>
                <a:effectLst/>
                <a:latin typeface="Microsoft YaHei" panose="020B0503020204020204" pitchFamily="34" charset="-122"/>
                <a:ea typeface="Microsoft YaHei" panose="020B0503020204020204" pitchFamily="34" charset="-122"/>
              </a:rPr>
              <a:t>）这首诗是唐代宗大历元年（</a:t>
            </a:r>
            <a:r>
              <a:rPr lang="en-US" altLang="zh-CN" sz="2400" b="0" i="0" dirty="0">
                <a:solidFill>
                  <a:srgbClr val="333333"/>
                </a:solidFill>
                <a:effectLst/>
                <a:latin typeface="Microsoft YaHei" panose="020B0503020204020204" pitchFamily="34" charset="-122"/>
                <a:ea typeface="Microsoft YaHei" panose="020B0503020204020204" pitchFamily="34" charset="-122"/>
              </a:rPr>
              <a:t>766</a:t>
            </a:r>
            <a:r>
              <a:rPr lang="zh-CN" altLang="en-US" sz="2400" b="0" i="0" dirty="0">
                <a:solidFill>
                  <a:srgbClr val="333333"/>
                </a:solidFill>
                <a:effectLst/>
                <a:latin typeface="Microsoft YaHei" panose="020B0503020204020204" pitchFamily="34" charset="-122"/>
                <a:ea typeface="Microsoft YaHei" panose="020B0503020204020204" pitchFamily="34" charset="-122"/>
              </a:rPr>
              <a:t>）秋天杜甫所作（</a:t>
            </a:r>
            <a:r>
              <a:rPr lang="en-US" altLang="zh-CN" sz="2400" b="0" i="0" dirty="0">
                <a:solidFill>
                  <a:srgbClr val="333333"/>
                </a:solidFill>
                <a:effectLst/>
                <a:latin typeface="Microsoft YaHei" panose="020B0503020204020204" pitchFamily="34" charset="-122"/>
                <a:ea typeface="Microsoft YaHei" panose="020B0503020204020204" pitchFamily="34" charset="-122"/>
              </a:rPr>
              <a:t>2</a:t>
            </a:r>
            <a:r>
              <a:rPr lang="zh-CN" altLang="en-US" sz="2400" b="0" i="0" dirty="0">
                <a:solidFill>
                  <a:srgbClr val="333333"/>
                </a:solidFill>
                <a:effectLst/>
                <a:latin typeface="Microsoft YaHei" panose="020B0503020204020204" pitchFamily="34" charset="-122"/>
                <a:ea typeface="Microsoft YaHei" panose="020B0503020204020204" pitchFamily="34" charset="-122"/>
              </a:rPr>
              <a:t>）这里指光彩更加柔美。（</a:t>
            </a:r>
            <a:r>
              <a:rPr lang="en-US" altLang="zh-CN" sz="2400" b="0" i="0" dirty="0">
                <a:solidFill>
                  <a:srgbClr val="333333"/>
                </a:solidFill>
                <a:effectLst/>
                <a:latin typeface="Microsoft YaHei" panose="020B0503020204020204" pitchFamily="34" charset="-122"/>
                <a:ea typeface="Microsoft YaHei" panose="020B0503020204020204" pitchFamily="34" charset="-122"/>
              </a:rPr>
              <a:t>3</a:t>
            </a:r>
            <a:r>
              <a:rPr lang="zh-CN" altLang="en-US" sz="2400" b="0" i="0" dirty="0">
                <a:solidFill>
                  <a:srgbClr val="333333"/>
                </a:solidFill>
                <a:effectLst/>
                <a:latin typeface="Microsoft YaHei" panose="020B0503020204020204" pitchFamily="34" charset="-122"/>
                <a:ea typeface="Microsoft YaHei" panose="020B0503020204020204" pitchFamily="34" charset="-122"/>
              </a:rPr>
              <a:t>）未缺：指月圆。（</a:t>
            </a:r>
            <a:r>
              <a:rPr lang="en-US" altLang="zh-CN" sz="2400" b="0" i="0" dirty="0">
                <a:solidFill>
                  <a:srgbClr val="333333"/>
                </a:solidFill>
                <a:effectLst/>
                <a:latin typeface="Microsoft YaHei" panose="020B0503020204020204" pitchFamily="34" charset="-122"/>
                <a:ea typeface="Microsoft YaHei" panose="020B0503020204020204" pitchFamily="34" charset="-122"/>
              </a:rPr>
              <a:t>4</a:t>
            </a:r>
            <a:r>
              <a:rPr lang="zh-CN" altLang="en-US" sz="2400" b="0" i="0" dirty="0">
                <a:solidFill>
                  <a:srgbClr val="333333"/>
                </a:solidFill>
                <a:effectLst/>
                <a:latin typeface="Microsoft YaHei" panose="020B0503020204020204" pitchFamily="34" charset="-122"/>
                <a:ea typeface="Microsoft YaHei" panose="020B0503020204020204" pitchFamily="34" charset="-122"/>
              </a:rPr>
              <a:t>）列宿：众星。</a:t>
            </a:r>
            <a:br>
              <a:rPr lang="zh-CN" altLang="en-US" sz="2400" dirty="0"/>
            </a:br>
            <a:br>
              <a:rPr lang="zh-CN" altLang="en-US" sz="2400" dirty="0"/>
            </a:br>
            <a:r>
              <a:rPr lang="en-US" altLang="zh-CN" sz="2400" b="0" i="0" dirty="0">
                <a:solidFill>
                  <a:srgbClr val="333333"/>
                </a:solidFill>
                <a:effectLst/>
                <a:latin typeface="Microsoft YaHei" panose="020B0503020204020204" pitchFamily="34" charset="-122"/>
                <a:ea typeface="Microsoft YaHei" panose="020B0503020204020204" pitchFamily="34" charset="-122"/>
              </a:rPr>
              <a:t>8</a:t>
            </a:r>
            <a:r>
              <a:rPr lang="zh-CN" altLang="en-US" sz="2400" b="0" i="0" dirty="0">
                <a:solidFill>
                  <a:srgbClr val="333333"/>
                </a:solidFill>
                <a:effectLst/>
                <a:latin typeface="Microsoft YaHei" panose="020B0503020204020204" pitchFamily="34" charset="-122"/>
                <a:ea typeface="Microsoft YaHei" panose="020B0503020204020204" pitchFamily="34" charset="-122"/>
              </a:rPr>
              <a:t>．这首诗前六句描写了月圆之夜的那几幅画面？请用简洁的语言进行概括。</a:t>
            </a:r>
            <a:br>
              <a:rPr lang="zh-CN" altLang="en-US" dirty="0"/>
            </a:br>
            <a:br>
              <a:rPr lang="zh-CN" altLang="en-US" dirty="0"/>
            </a:br>
            <a:r>
              <a:rPr lang="zh-CN" altLang="en-US" b="0" i="0" dirty="0">
                <a:solidFill>
                  <a:srgbClr val="333333"/>
                </a:solidFill>
                <a:effectLst/>
                <a:latin typeface="Microsoft YaHei" panose="020B0503020204020204" pitchFamily="34" charset="-122"/>
                <a:ea typeface="Microsoft YaHei" panose="020B0503020204020204" pitchFamily="34" charset="-122"/>
              </a:rPr>
              <a:t>答：</a:t>
            </a:r>
            <a:r>
              <a:rPr lang="zh-CN" altLang="en-US" b="0" i="0" u="sng" dirty="0">
                <a:solidFill>
                  <a:srgbClr val="333333"/>
                </a:solidFill>
                <a:effectLst/>
                <a:latin typeface="Microsoft YaHei" panose="020B0503020204020204" pitchFamily="34" charset="-122"/>
                <a:ea typeface="Microsoft YaHei" panose="020B0503020204020204" pitchFamily="34" charset="-122"/>
              </a:rPr>
              <a:t>                                                                  </a:t>
            </a:r>
            <a:endParaRPr lang="zh-CN" altLang="en-US" dirty="0"/>
          </a:p>
        </p:txBody>
      </p:sp>
    </p:spTree>
    <p:extLst>
      <p:ext uri="{BB962C8B-B14F-4D97-AF65-F5344CB8AC3E}">
        <p14:creationId xmlns:p14="http://schemas.microsoft.com/office/powerpoint/2010/main" val="2013637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0EA34801-EC75-A81B-2F5F-A01614C57750}"/>
              </a:ext>
            </a:extLst>
          </p:cNvPr>
          <p:cNvSpPr txBox="1"/>
          <p:nvPr/>
        </p:nvSpPr>
        <p:spPr>
          <a:xfrm>
            <a:off x="335280" y="900332"/>
            <a:ext cx="11521440" cy="5016758"/>
          </a:xfrm>
          <a:prstGeom prst="rect">
            <a:avLst/>
          </a:prstGeom>
          <a:noFill/>
        </p:spPr>
        <p:txBody>
          <a:bodyPr wrap="square" rtlCol="0">
            <a:spAutoFit/>
          </a:bodyPr>
          <a:lstStyle/>
          <a:p>
            <a:pPr algn="ctr"/>
            <a:r>
              <a:rPr lang="zh-CN" altLang="en-US" sz="2400" b="0" i="0" dirty="0">
                <a:solidFill>
                  <a:srgbClr val="333333"/>
                </a:solidFill>
                <a:effectLst/>
                <a:latin typeface="Microsoft YaHei" panose="020B0503020204020204" pitchFamily="34" charset="-122"/>
                <a:ea typeface="Microsoft YaHei" panose="020B0503020204020204" pitchFamily="34" charset="-122"/>
              </a:rPr>
              <a:t>阅读下面这首诗，完成</a:t>
            </a:r>
            <a:r>
              <a:rPr lang="en-US" altLang="zh-CN" sz="2400" b="0" i="0" dirty="0">
                <a:solidFill>
                  <a:srgbClr val="333333"/>
                </a:solidFill>
                <a:effectLst/>
                <a:latin typeface="Microsoft YaHei" panose="020B0503020204020204" pitchFamily="34" charset="-122"/>
                <a:ea typeface="Microsoft YaHei" panose="020B0503020204020204" pitchFamily="34" charset="-122"/>
              </a:rPr>
              <a:t>8-9</a:t>
            </a:r>
            <a:r>
              <a:rPr lang="zh-CN" altLang="en-US" sz="2400" b="0" i="0" dirty="0">
                <a:solidFill>
                  <a:srgbClr val="333333"/>
                </a:solidFill>
                <a:effectLst/>
                <a:latin typeface="Microsoft YaHei" panose="020B0503020204020204" pitchFamily="34" charset="-122"/>
                <a:ea typeface="Microsoft YaHei" panose="020B0503020204020204" pitchFamily="34" charset="-122"/>
              </a:rPr>
              <a:t>题。</a:t>
            </a:r>
            <a:br>
              <a:rPr lang="zh-CN" altLang="en-US" sz="2400" dirty="0"/>
            </a:br>
            <a:br>
              <a:rPr lang="zh-CN" altLang="en-US" sz="2400" dirty="0"/>
            </a:br>
            <a:r>
              <a:rPr lang="zh-CN" altLang="en-US" sz="2400" b="1" i="0" dirty="0">
                <a:solidFill>
                  <a:srgbClr val="333333"/>
                </a:solidFill>
                <a:effectLst/>
                <a:latin typeface="Microsoft YaHei" panose="020B0503020204020204" pitchFamily="34" charset="-122"/>
                <a:ea typeface="Microsoft YaHei" panose="020B0503020204020204" pitchFamily="34" charset="-122"/>
              </a:rPr>
              <a:t>月圆（</a:t>
            </a:r>
            <a:r>
              <a:rPr lang="en-US" altLang="zh-CN" sz="2400" b="1" i="0" dirty="0">
                <a:solidFill>
                  <a:srgbClr val="333333"/>
                </a:solidFill>
                <a:effectLst/>
                <a:latin typeface="Microsoft YaHei" panose="020B0503020204020204" pitchFamily="34" charset="-122"/>
                <a:ea typeface="Microsoft YaHei" panose="020B0503020204020204" pitchFamily="34" charset="-122"/>
              </a:rPr>
              <a:t>1</a:t>
            </a:r>
            <a:r>
              <a:rPr lang="zh-CN" altLang="en-US" sz="2400" b="1" i="0" dirty="0">
                <a:solidFill>
                  <a:srgbClr val="333333"/>
                </a:solidFill>
                <a:effectLst/>
                <a:latin typeface="Microsoft YaHei" panose="020B0503020204020204" pitchFamily="34" charset="-122"/>
                <a:ea typeface="Microsoft YaHei" panose="020B0503020204020204" pitchFamily="34" charset="-122"/>
              </a:rPr>
              <a:t>）</a:t>
            </a:r>
            <a:endParaRPr lang="zh-CN" altLang="en-US" sz="2400" b="0" i="0" dirty="0">
              <a:solidFill>
                <a:srgbClr val="333333"/>
              </a:solidFill>
              <a:effectLst/>
              <a:latin typeface="Microsoft YaHei" panose="020B0503020204020204" pitchFamily="34" charset="-122"/>
              <a:ea typeface="Microsoft YaHei" panose="020B0503020204020204" pitchFamily="34" charset="-122"/>
            </a:endParaRPr>
          </a:p>
          <a:p>
            <a:pPr algn="ctr"/>
            <a:endParaRPr lang="zh-CN" altLang="en-US" sz="2400" b="0" i="0" dirty="0">
              <a:solidFill>
                <a:srgbClr val="333333"/>
              </a:solidFill>
              <a:effectLst/>
              <a:latin typeface="Microsoft YaHei" panose="020B0503020204020204" pitchFamily="34" charset="-122"/>
              <a:ea typeface="Microsoft YaHei" panose="020B0503020204020204" pitchFamily="34" charset="-122"/>
            </a:endParaRPr>
          </a:p>
          <a:p>
            <a:pPr algn="ctr"/>
            <a:r>
              <a:rPr lang="en-US" altLang="zh-CN" sz="2400" b="0" i="0" dirty="0">
                <a:solidFill>
                  <a:srgbClr val="333333"/>
                </a:solidFill>
                <a:effectLst/>
                <a:latin typeface="Microsoft YaHei" panose="020B0503020204020204" pitchFamily="34" charset="-122"/>
                <a:ea typeface="Microsoft YaHei" panose="020B0503020204020204" pitchFamily="34" charset="-122"/>
              </a:rPr>
              <a:t>【</a:t>
            </a:r>
            <a:r>
              <a:rPr lang="zh-CN" altLang="en-US" sz="2400" b="0" i="0" dirty="0">
                <a:solidFill>
                  <a:srgbClr val="333333"/>
                </a:solidFill>
                <a:effectLst/>
                <a:latin typeface="Microsoft YaHei" panose="020B0503020204020204" pitchFamily="34" charset="-122"/>
                <a:ea typeface="Microsoft YaHei" panose="020B0503020204020204" pitchFamily="34" charset="-122"/>
              </a:rPr>
              <a:t>唐</a:t>
            </a:r>
            <a:r>
              <a:rPr lang="en-US" altLang="zh-CN" sz="2400" b="0" i="0" dirty="0">
                <a:solidFill>
                  <a:srgbClr val="333333"/>
                </a:solidFill>
                <a:effectLst/>
                <a:latin typeface="Microsoft YaHei" panose="020B0503020204020204" pitchFamily="34" charset="-122"/>
                <a:ea typeface="Microsoft YaHei" panose="020B0503020204020204" pitchFamily="34" charset="-122"/>
              </a:rPr>
              <a:t>】</a:t>
            </a:r>
            <a:r>
              <a:rPr lang="zh-CN" altLang="en-US" sz="2400" b="0" i="0" dirty="0">
                <a:solidFill>
                  <a:srgbClr val="333333"/>
                </a:solidFill>
                <a:effectLst/>
                <a:latin typeface="Microsoft YaHei" panose="020B0503020204020204" pitchFamily="34" charset="-122"/>
                <a:ea typeface="Microsoft YaHei" panose="020B0503020204020204" pitchFamily="34" charset="-122"/>
              </a:rPr>
              <a:t>杜甫</a:t>
            </a:r>
          </a:p>
          <a:p>
            <a:pPr algn="ctr"/>
            <a:endParaRPr lang="zh-CN" altLang="en-US" sz="2400" b="0" i="0" dirty="0">
              <a:solidFill>
                <a:srgbClr val="333333"/>
              </a:solidFill>
              <a:effectLst/>
              <a:latin typeface="Microsoft YaHei" panose="020B0503020204020204" pitchFamily="34" charset="-122"/>
              <a:ea typeface="Microsoft YaHei" panose="020B0503020204020204" pitchFamily="34" charset="-122"/>
            </a:endParaRPr>
          </a:p>
          <a:p>
            <a:pPr algn="ctr"/>
            <a:r>
              <a:rPr lang="zh-CN" altLang="en-US" sz="2400" b="0" i="0" dirty="0">
                <a:solidFill>
                  <a:srgbClr val="333333"/>
                </a:solidFill>
                <a:effectLst/>
                <a:latin typeface="Microsoft YaHei" panose="020B0503020204020204" pitchFamily="34" charset="-122"/>
                <a:ea typeface="Microsoft YaHei" panose="020B0503020204020204" pitchFamily="34" charset="-122"/>
              </a:rPr>
              <a:t>孤月当楼满，寒江动夜扉。</a:t>
            </a:r>
          </a:p>
          <a:p>
            <a:pPr algn="ctr"/>
            <a:r>
              <a:rPr lang="zh-CN" altLang="en-US" sz="2400" b="0" i="0" dirty="0">
                <a:solidFill>
                  <a:srgbClr val="333333"/>
                </a:solidFill>
                <a:effectLst/>
                <a:latin typeface="Microsoft YaHei" panose="020B0503020204020204" pitchFamily="34" charset="-122"/>
                <a:ea typeface="Microsoft YaHei" panose="020B0503020204020204" pitchFamily="34" charset="-122"/>
              </a:rPr>
              <a:t>      委波金不定，照席绮逾依。</a:t>
            </a:r>
            <a:r>
              <a:rPr lang="zh-CN" altLang="en-US" sz="2400" b="0" i="0" baseline="30000" dirty="0">
                <a:solidFill>
                  <a:srgbClr val="333333"/>
                </a:solidFill>
                <a:effectLst/>
                <a:latin typeface="Microsoft YaHei" panose="020B0503020204020204" pitchFamily="34" charset="-122"/>
                <a:ea typeface="Microsoft YaHei" panose="020B0503020204020204" pitchFamily="34" charset="-122"/>
              </a:rPr>
              <a:t>（</a:t>
            </a:r>
            <a:r>
              <a:rPr lang="en-US" altLang="zh-CN" sz="2400" b="0" i="0" baseline="30000" dirty="0">
                <a:solidFill>
                  <a:srgbClr val="333333"/>
                </a:solidFill>
                <a:effectLst/>
                <a:latin typeface="Microsoft YaHei" panose="020B0503020204020204" pitchFamily="34" charset="-122"/>
                <a:ea typeface="Microsoft YaHei" panose="020B0503020204020204" pitchFamily="34" charset="-122"/>
              </a:rPr>
              <a:t>2</a:t>
            </a:r>
            <a:r>
              <a:rPr lang="zh-CN" altLang="en-US" sz="2400" b="0" i="0" baseline="30000" dirty="0">
                <a:solidFill>
                  <a:srgbClr val="333333"/>
                </a:solidFill>
                <a:effectLst/>
                <a:latin typeface="Microsoft YaHei" panose="020B0503020204020204" pitchFamily="34" charset="-122"/>
                <a:ea typeface="Microsoft YaHei" panose="020B0503020204020204" pitchFamily="34" charset="-122"/>
              </a:rPr>
              <a:t>）</a:t>
            </a:r>
            <a:br>
              <a:rPr lang="zh-CN" altLang="en-US" sz="2400" b="0" i="0" dirty="0">
                <a:solidFill>
                  <a:srgbClr val="333333"/>
                </a:solidFill>
                <a:effectLst/>
                <a:latin typeface="Microsoft YaHei" panose="020B0503020204020204" pitchFamily="34" charset="-122"/>
                <a:ea typeface="Microsoft YaHei" panose="020B0503020204020204" pitchFamily="34" charset="-122"/>
              </a:rPr>
            </a:br>
            <a:r>
              <a:rPr lang="zh-CN" altLang="en-US" sz="2400" b="0" i="0" dirty="0">
                <a:solidFill>
                  <a:srgbClr val="333333"/>
                </a:solidFill>
                <a:effectLst/>
                <a:latin typeface="Microsoft YaHei" panose="020B0503020204020204" pitchFamily="34" charset="-122"/>
                <a:ea typeface="Microsoft YaHei" panose="020B0503020204020204" pitchFamily="34" charset="-122"/>
              </a:rPr>
              <a:t>            未缺</a:t>
            </a:r>
            <a:r>
              <a:rPr lang="zh-CN" altLang="en-US" sz="2400" baseline="30000" dirty="0">
                <a:solidFill>
                  <a:srgbClr val="333333"/>
                </a:solidFill>
                <a:latin typeface="Microsoft YaHei" panose="020B0503020204020204" pitchFamily="34" charset="-122"/>
                <a:ea typeface="Microsoft YaHei" panose="020B0503020204020204" pitchFamily="34" charset="-122"/>
              </a:rPr>
              <a:t>（</a:t>
            </a:r>
            <a:r>
              <a:rPr lang="en-US" altLang="zh-CN" sz="2400" baseline="30000" dirty="0">
                <a:solidFill>
                  <a:srgbClr val="333333"/>
                </a:solidFill>
                <a:latin typeface="Microsoft YaHei" panose="020B0503020204020204" pitchFamily="34" charset="-122"/>
                <a:ea typeface="Microsoft YaHei" panose="020B0503020204020204" pitchFamily="34" charset="-122"/>
              </a:rPr>
              <a:t>3</a:t>
            </a:r>
            <a:r>
              <a:rPr lang="zh-CN" altLang="en-US" sz="2400" baseline="30000" dirty="0">
                <a:solidFill>
                  <a:srgbClr val="333333"/>
                </a:solidFill>
                <a:latin typeface="Microsoft YaHei" panose="020B0503020204020204" pitchFamily="34" charset="-122"/>
                <a:ea typeface="Microsoft YaHei" panose="020B0503020204020204" pitchFamily="34" charset="-122"/>
              </a:rPr>
              <a:t>）</a:t>
            </a:r>
            <a:r>
              <a:rPr lang="zh-CN" altLang="en-US" sz="2400" b="0" i="0" dirty="0">
                <a:solidFill>
                  <a:srgbClr val="333333"/>
                </a:solidFill>
                <a:effectLst/>
                <a:latin typeface="Microsoft YaHei" panose="020B0503020204020204" pitchFamily="34" charset="-122"/>
                <a:ea typeface="Microsoft YaHei" panose="020B0503020204020204" pitchFamily="34" charset="-122"/>
              </a:rPr>
              <a:t>空山静，高悬列宿</a:t>
            </a:r>
            <a:r>
              <a:rPr lang="zh-CN" altLang="en-US" sz="2400" baseline="30000" dirty="0">
                <a:solidFill>
                  <a:srgbClr val="333333"/>
                </a:solidFill>
                <a:latin typeface="Microsoft YaHei" panose="020B0503020204020204" pitchFamily="34" charset="-122"/>
                <a:ea typeface="Microsoft YaHei" panose="020B0503020204020204" pitchFamily="34" charset="-122"/>
              </a:rPr>
              <a:t>（</a:t>
            </a:r>
            <a:r>
              <a:rPr lang="en-US" altLang="zh-CN" sz="2400" baseline="30000" dirty="0">
                <a:solidFill>
                  <a:srgbClr val="333333"/>
                </a:solidFill>
                <a:latin typeface="Microsoft YaHei" panose="020B0503020204020204" pitchFamily="34" charset="-122"/>
                <a:ea typeface="Microsoft YaHei" panose="020B0503020204020204" pitchFamily="34" charset="-122"/>
              </a:rPr>
              <a:t>4</a:t>
            </a:r>
            <a:r>
              <a:rPr lang="zh-CN" altLang="en-US" sz="2400" baseline="30000" dirty="0">
                <a:solidFill>
                  <a:srgbClr val="333333"/>
                </a:solidFill>
                <a:latin typeface="Microsoft YaHei" panose="020B0503020204020204" pitchFamily="34" charset="-122"/>
                <a:ea typeface="Microsoft YaHei" panose="020B0503020204020204" pitchFamily="34" charset="-122"/>
              </a:rPr>
              <a:t>）</a:t>
            </a:r>
            <a:r>
              <a:rPr lang="zh-CN" altLang="en-US" sz="2400" b="0" i="0" dirty="0">
                <a:solidFill>
                  <a:srgbClr val="333333"/>
                </a:solidFill>
                <a:effectLst/>
                <a:latin typeface="Microsoft YaHei" panose="020B0503020204020204" pitchFamily="34" charset="-122"/>
                <a:ea typeface="Microsoft YaHei" panose="020B0503020204020204" pitchFamily="34" charset="-122"/>
              </a:rPr>
              <a:t>稀。</a:t>
            </a:r>
          </a:p>
          <a:p>
            <a:r>
              <a:rPr lang="zh-CN" altLang="en-US" sz="2400" b="0" i="0" dirty="0">
                <a:solidFill>
                  <a:srgbClr val="333333"/>
                </a:solidFill>
                <a:effectLst/>
                <a:latin typeface="Microsoft YaHei" panose="020B0503020204020204" pitchFamily="34" charset="-122"/>
                <a:ea typeface="Microsoft YaHei" panose="020B0503020204020204" pitchFamily="34" charset="-122"/>
              </a:rPr>
              <a:t>                                           故园松桂发，万里共清辉。</a:t>
            </a:r>
            <a:br>
              <a:rPr lang="zh-CN" altLang="en-US" sz="2400" dirty="0"/>
            </a:br>
            <a:r>
              <a:rPr lang="en-US" altLang="zh-CN" sz="2400" b="0" i="0" dirty="0">
                <a:solidFill>
                  <a:srgbClr val="333333"/>
                </a:solidFill>
                <a:effectLst/>
                <a:latin typeface="Microsoft YaHei" panose="020B0503020204020204" pitchFamily="34" charset="-122"/>
                <a:ea typeface="Microsoft YaHei" panose="020B0503020204020204" pitchFamily="34" charset="-122"/>
              </a:rPr>
              <a:t>8</a:t>
            </a:r>
            <a:r>
              <a:rPr lang="zh-CN" altLang="en-US" sz="2400" b="0" i="0" dirty="0">
                <a:solidFill>
                  <a:srgbClr val="333333"/>
                </a:solidFill>
                <a:effectLst/>
                <a:latin typeface="Microsoft YaHei" panose="020B0503020204020204" pitchFamily="34" charset="-122"/>
                <a:ea typeface="Microsoft YaHei" panose="020B0503020204020204" pitchFamily="34" charset="-122"/>
              </a:rPr>
              <a:t>．这首诗前六句描写了月圆之夜的那几幅画面？请用简洁的语言进行概括。</a:t>
            </a:r>
            <a:br>
              <a:rPr lang="zh-CN" altLang="en-US" dirty="0"/>
            </a:br>
            <a:r>
              <a:rPr lang="zh-CN" altLang="en-US" sz="2800" b="1" dirty="0">
                <a:solidFill>
                  <a:srgbClr val="FF0000"/>
                </a:solidFill>
              </a:rPr>
              <a:t>         孤月当空，清辉满楼；月映寒江，影动柴扉；月洒江波，浮光跃金；月照绮席，光彩交融；月挂空山，万籁俱静；月明中天，疏星寥落。</a:t>
            </a:r>
          </a:p>
        </p:txBody>
      </p:sp>
    </p:spTree>
    <p:extLst>
      <p:ext uri="{BB962C8B-B14F-4D97-AF65-F5344CB8AC3E}">
        <p14:creationId xmlns:p14="http://schemas.microsoft.com/office/powerpoint/2010/main" val="26692104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048" y="941832"/>
            <a:ext cx="11423904" cy="5031740"/>
          </a:xfrm>
          <a:prstGeom prst="rect">
            <a:avLst/>
          </a:prstGeom>
          <a:noFill/>
        </p:spPr>
        <p:txBody>
          <a:bodyPr wrap="square" lIns="0" tIns="0" rIns="0" bIns="0" rtlCol="0" anchor="t"/>
          <a:lstStyle/>
          <a:p>
            <a:pPr algn="l" latinLnBrk="1">
              <a:lnSpc>
                <a:spcPts val="4030"/>
              </a:lnSpc>
            </a:pPr>
            <a:r>
              <a:rPr lang="zh-CN" alt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续表</a:t>
            </a:r>
          </a:p>
        </p:txBody>
      </p:sp>
      <p:graphicFrame>
        <p:nvGraphicFramePr>
          <p:cNvPr id="3" name="表格 2"/>
          <p:cNvGraphicFramePr/>
          <p:nvPr>
            <p:custDataLst>
              <p:tags r:id="rId1"/>
            </p:custDataLst>
          </p:nvPr>
        </p:nvGraphicFramePr>
        <p:xfrm>
          <a:off x="398780" y="1614170"/>
          <a:ext cx="11258550" cy="3775647"/>
        </p:xfrm>
        <a:graphic>
          <a:graphicData uri="http://schemas.openxmlformats.org/drawingml/2006/table">
            <a:tbl>
              <a:tblPr/>
              <a:tblGrid>
                <a:gridCol w="788035">
                  <a:extLst>
                    <a:ext uri="{9D8B030D-6E8A-4147-A177-3AD203B41FA5}">
                      <a16:colId xmlns:a16="http://schemas.microsoft.com/office/drawing/2014/main" val="20000"/>
                    </a:ext>
                  </a:extLst>
                </a:gridCol>
                <a:gridCol w="10470515">
                  <a:extLst>
                    <a:ext uri="{9D8B030D-6E8A-4147-A177-3AD203B41FA5}">
                      <a16:colId xmlns:a16="http://schemas.microsoft.com/office/drawing/2014/main" val="20001"/>
                    </a:ext>
                  </a:extLst>
                </a:gridCol>
              </a:tblGrid>
              <a:tr h="844550">
                <a:tc>
                  <a:txBody>
                    <a:bodyPr/>
                    <a:lstStyle/>
                    <a:p>
                      <a:pPr indent="0" algn="ctr">
                        <a:lnSpc>
                          <a:spcPct val="150000"/>
                        </a:lnSpc>
                        <a:buNone/>
                      </a:pPr>
                      <a:r>
                        <a:rPr lang="zh-CN"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诗中赏画</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①赏析意象的色彩(明艳、清丽、素雅、黑冷等)。从意象的色彩上感受诗(词)人的情感。如李清照《声声慢》中的“淡酒”“晚来风急”“满地黄花”“梧桐”“细雨”“黄昏”等意象全是冷色调,给人一种凄清、悲苦、孤零零的感觉。②赏析意象组合的特点。从意象的组合方式上感受诗(词)人的情感。动静组合——“明月松间照,清泉石上流。竹喧归浣女,莲动下渔舟”;虚实组合——“春色满园关不住,一枝红杏出墙来”;点面结合——“千山鸟飞绝,万径人踪灭。孤舟蓑立翁,独钓寒江雪”;等等。</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ransition>
    <p:split dir="in"/>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1266190"/>
            <a:ext cx="11423650" cy="4707255"/>
          </a:xfrm>
          <a:prstGeom prst="rect">
            <a:avLst/>
          </a:prstGeom>
          <a:noFill/>
        </p:spPr>
        <p:txBody>
          <a:bodyPr wrap="square" lIns="0" tIns="0" rIns="0" bIns="0" rtlCol="0" anchor="t"/>
          <a:lstStyle/>
          <a:p>
            <a:pPr algn="l" latinLnBrk="1">
              <a:lnSpc>
                <a:spcPts val="4030"/>
              </a:lnSpc>
            </a:pPr>
            <a:r>
              <a:rPr lang="zh-CN" alt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续表</a:t>
            </a:r>
          </a:p>
        </p:txBody>
      </p:sp>
      <p:graphicFrame>
        <p:nvGraphicFramePr>
          <p:cNvPr id="3" name="表格 2"/>
          <p:cNvGraphicFramePr/>
          <p:nvPr>
            <p:custDataLst>
              <p:tags r:id="rId1"/>
            </p:custDataLst>
          </p:nvPr>
        </p:nvGraphicFramePr>
        <p:xfrm>
          <a:off x="384175" y="1874520"/>
          <a:ext cx="11258550" cy="3227007"/>
        </p:xfrm>
        <a:graphic>
          <a:graphicData uri="http://schemas.openxmlformats.org/drawingml/2006/table">
            <a:tbl>
              <a:tblPr/>
              <a:tblGrid>
                <a:gridCol w="788035">
                  <a:extLst>
                    <a:ext uri="{9D8B030D-6E8A-4147-A177-3AD203B41FA5}">
                      <a16:colId xmlns:a16="http://schemas.microsoft.com/office/drawing/2014/main" val="20000"/>
                    </a:ext>
                  </a:extLst>
                </a:gridCol>
                <a:gridCol w="10470515">
                  <a:extLst>
                    <a:ext uri="{9D8B030D-6E8A-4147-A177-3AD203B41FA5}">
                      <a16:colId xmlns:a16="http://schemas.microsoft.com/office/drawing/2014/main" val="20001"/>
                    </a:ext>
                  </a:extLst>
                </a:gridCol>
              </a:tblGrid>
              <a:tr h="844550">
                <a:tc>
                  <a:txBody>
                    <a:bodyPr/>
                    <a:lstStyle/>
                    <a:p>
                      <a:pPr indent="0" algn="ctr">
                        <a:lnSpc>
                          <a:spcPct val="150000"/>
                        </a:lnSpc>
                        <a:buNone/>
                      </a:pPr>
                      <a:r>
                        <a:rPr lang="zh-CN"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画中品诗</a:t>
                      </a:r>
                      <a:r>
                        <a:rPr 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画中品诗,即由形象、画面的色调,剖析诗(词)人的情感思想。根据画面的形、色、动、静等概括意境,描绘图景。读一首诗,先看它描写了什么形象,呈现出一种怎样的色调,并由此推断其蕴含的内在情感。一般而言,色调明丽,画面鲜活,体现的情感就高昂乐观;色调阴暗,画面凄凉,体现的情感就低沉伤感。意境的常用术语:孤寂冷清、雄浑壮阔、萧瑟凄凉、恬静闲适、雄奇优美、生机勃勃、肃杀荒凉、瑰丽雄壮、虚幻缥缈、凄寒萧条、繁华热闹等。</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ransition>
    <p:split dir="in"/>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048" y="941832"/>
            <a:ext cx="11423904" cy="5031740"/>
          </a:xfrm>
          <a:prstGeom prst="rect">
            <a:avLst/>
          </a:prstGeom>
          <a:noFill/>
        </p:spPr>
        <p:txBody>
          <a:bodyPr wrap="square" lIns="0" tIns="0" rIns="0" bIns="0" rtlCol="0" anchor="t"/>
          <a:lstStyle/>
          <a:p>
            <a:pPr algn="l" latinLnBrk="1">
              <a:lnSpc>
                <a:spcPts val="4030"/>
              </a:lnSpc>
            </a:pPr>
            <a:r>
              <a:rPr lang="en-US" sz="2400" dirty="0">
                <a:solidFill>
                  <a:srgbClr val="000000"/>
                </a:solidFill>
                <a:latin typeface="宋体" panose="02010600030101010101" pitchFamily="2" charset="-122"/>
                <a:ea typeface="宋体" panose="02010600030101010101" pitchFamily="2" charset="-122"/>
                <a:cs typeface="宋体" panose="02010600030101010101" pitchFamily="34" charset="-120"/>
              </a:rPr>
              <a:t>  </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lang="zh-CN" alt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续表</a:t>
            </a:r>
          </a:p>
        </p:txBody>
      </p:sp>
      <p:graphicFrame>
        <p:nvGraphicFramePr>
          <p:cNvPr id="3" name="表格 2"/>
          <p:cNvGraphicFramePr/>
          <p:nvPr>
            <p:custDataLst>
              <p:tags r:id="rId1"/>
            </p:custDataLst>
            <p:extLst>
              <p:ext uri="{D42A27DB-BD31-4B8C-83A1-F6EECF244321}">
                <p14:modId xmlns:p14="http://schemas.microsoft.com/office/powerpoint/2010/main" val="3565676687"/>
              </p:ext>
            </p:extLst>
          </p:nvPr>
        </p:nvGraphicFramePr>
        <p:xfrm>
          <a:off x="398780" y="1543050"/>
          <a:ext cx="11258550" cy="4753230"/>
        </p:xfrm>
        <a:graphic>
          <a:graphicData uri="http://schemas.openxmlformats.org/drawingml/2006/table">
            <a:tbl>
              <a:tblPr/>
              <a:tblGrid>
                <a:gridCol w="1224280">
                  <a:extLst>
                    <a:ext uri="{9D8B030D-6E8A-4147-A177-3AD203B41FA5}">
                      <a16:colId xmlns:a16="http://schemas.microsoft.com/office/drawing/2014/main" val="20000"/>
                    </a:ext>
                  </a:extLst>
                </a:gridCol>
                <a:gridCol w="10034270">
                  <a:extLst>
                    <a:ext uri="{9D8B030D-6E8A-4147-A177-3AD203B41FA5}">
                      <a16:colId xmlns:a16="http://schemas.microsoft.com/office/drawing/2014/main" val="20001"/>
                    </a:ext>
                  </a:extLst>
                </a:gridCol>
              </a:tblGrid>
              <a:tr h="844550">
                <a:tc>
                  <a:txBody>
                    <a:bodyPr/>
                    <a:lstStyle/>
                    <a:p>
                      <a:pPr indent="0" algn="ctr">
                        <a:lnSpc>
                          <a:spcPct val="120000"/>
                        </a:lnSpc>
                        <a:buNone/>
                      </a:pPr>
                      <a:r>
                        <a:rPr lang="zh-CN"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缘景明情</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20000"/>
                        </a:lnSpc>
                        <a:buNone/>
                      </a:pPr>
                      <a:r>
                        <a:rPr lang="en-US" sz="2400" b="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①借助意象,品味意境。</a:t>
                      </a:r>
                    </a:p>
                    <a:p>
                      <a:pPr indent="0">
                        <a:lnSpc>
                          <a:spcPct val="120000"/>
                        </a:lnSpc>
                        <a:buNone/>
                      </a:pPr>
                      <a:r>
                        <a:rPr 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意境是诗(词)人主观情感与自然客观物象融合的整体。品味意境需要借助意象。</a:t>
                      </a:r>
                    </a:p>
                    <a:p>
                      <a:pPr marL="0" indent="0" algn="l" defTabSz="914400" rtl="0" eaLnBrk="1" latinLnBrk="0" hangingPunct="1">
                        <a:lnSpc>
                          <a:spcPct val="120000"/>
                        </a:lnSpc>
                        <a:buNone/>
                      </a:pPr>
                      <a:r>
                        <a:rPr 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r>
                        <a:rPr lang="en-US" sz="2400" b="0" kern="12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②借助意象,体味情感。</a:t>
                      </a:r>
                    </a:p>
                    <a:p>
                      <a:pPr indent="0">
                        <a:lnSpc>
                          <a:spcPct val="120000"/>
                        </a:lnSpc>
                        <a:buNone/>
                      </a:pPr>
                      <a:r>
                        <a:rPr 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诗(词)的情</a:t>
                      </a:r>
                      <a:r>
                        <a:rPr lang="zh-CN"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a:t>
                      </a:r>
                      <a:r>
                        <a:rPr 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景是水乳交融的。对诗(词)情感的把握离不开对意象的理解。考生先要理解意象本身的特点,再注意意象的有关修饰语,这对把握诗(词)的情感很有帮助。</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44550">
                <a:tc>
                  <a:txBody>
                    <a:bodyPr/>
                    <a:lstStyle/>
                    <a:p>
                      <a:pPr indent="0" algn="ctr">
                        <a:lnSpc>
                          <a:spcPct val="120000"/>
                        </a:lnSpc>
                        <a:buNone/>
                      </a:pPr>
                      <a:r>
                        <a:rPr lang="zh-CN"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双层挖掘</a:t>
                      </a:r>
                      <a:r>
                        <a:rPr 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20000"/>
                        </a:lnSpc>
                        <a:buNone/>
                      </a:pPr>
                      <a:r>
                        <a:rPr 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古代诗词通常是感情深沉、含而不露、富有哲理的,在表面意义之下,考生还可以挖掘到其深层含义,这正是诗(词)人要表达的主题。如李白的《早发白帝城》,从字面看是写一段行程水流急,船行快,实质是写诗人被赦时心情的轻松和愉悦。</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plit dir="in"/>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1225550"/>
            <a:ext cx="11423650" cy="4747895"/>
          </a:xfrm>
          <a:prstGeom prst="rect">
            <a:avLst/>
          </a:prstGeom>
          <a:noFill/>
        </p:spPr>
        <p:txBody>
          <a:bodyPr wrap="square" lIns="0" tIns="0" rIns="0" bIns="0" rtlCol="0" anchor="t"/>
          <a:lstStyle/>
          <a:p>
            <a:pPr algn="l" latinLnBrk="1">
              <a:lnSpc>
                <a:spcPct val="120000"/>
              </a:lnSpc>
            </a:pPr>
            <a:r>
              <a:rPr lang="en-US" sz="2400" dirty="0">
                <a:solidFill>
                  <a:srgbClr val="000000"/>
                </a:solidFill>
                <a:latin typeface="宋体" panose="02010600030101010101" pitchFamily="2" charset="-122"/>
                <a:ea typeface="宋体" panose="02010600030101010101" pitchFamily="2" charset="-122"/>
                <a:cs typeface="宋体" panose="02010600030101010101" pitchFamily="34" charset="-120"/>
              </a:rPr>
              <a:t>  </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lang="zh-CN" alt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四、答题步骤</a:t>
            </a:r>
          </a:p>
          <a:p>
            <a:pPr algn="l" latinLnBrk="1">
              <a:lnSpc>
                <a:spcPct val="150000"/>
              </a:lnSpc>
            </a:pPr>
            <a:r>
              <a:rPr lang="en-US" alt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lang="zh-CN" alt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1.找意象,组画面。</a:t>
            </a:r>
            <a:r>
              <a:rPr lang="zh-CN" alt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(描绘诗&lt;词&gt;中展现的图景)考生应抓住诗(词)中的主要景物,用自己的语言再现画面。描述时一要忠实于原诗(词),二要用自己的联想和想象再创造,力求语言优美。</a:t>
            </a:r>
          </a:p>
          <a:p>
            <a:pPr algn="l" latinLnBrk="1">
              <a:lnSpc>
                <a:spcPct val="150000"/>
              </a:lnSpc>
            </a:pP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lang="zh-CN" alt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2.析特点,设意境。</a:t>
            </a:r>
            <a:r>
              <a:rPr lang="zh-CN" alt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概括景物所营造的氛围特点)抓住描述意象的关键性词语,把握意象的自身特征及特殊内涵,找到多个意象的共同特征,进而概括出意境的特色。概括时一般用两个双音节词,如孤寂冷清、恬静优美、雄浑壮阔、萧瑟凄凉等,注意所用语言要能准确地体现景物的特点和情调。</a:t>
            </a:r>
          </a:p>
          <a:p>
            <a:pPr algn="l" latinLnBrk="1">
              <a:lnSpc>
                <a:spcPct val="120000"/>
              </a:lnSpc>
            </a:pPr>
            <a:r>
              <a:rPr lang="en-US" alt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endParaRPr lang="zh-CN" alt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p:txBody>
      </p:sp>
    </p:spTree>
  </p:cSld>
  <p:clrMapOvr>
    <a:masterClrMapping/>
  </p:clrMapOvr>
  <p:transition>
    <p:split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048" y="941833"/>
            <a:ext cx="11423904" cy="4856925"/>
          </a:xfrm>
          <a:prstGeom prst="rect">
            <a:avLst/>
          </a:prstGeom>
          <a:noFill/>
        </p:spPr>
        <p:txBody>
          <a:bodyPr wrap="square" lIns="0" tIns="0" rIns="0" bIns="0" rtlCol="0" anchor="t"/>
          <a:lstStyle/>
          <a:p>
            <a:pPr algn="ctr" latinLnBrk="1">
              <a:lnSpc>
                <a:spcPts val="4320"/>
              </a:lnSpc>
            </a:pPr>
            <a:r>
              <a:rPr lang="en-US" sz="2400" dirty="0">
                <a:solidFill>
                  <a:srgbClr val="000000"/>
                </a:solidFill>
                <a:latin typeface="宋体" panose="02010600030101010101" pitchFamily="2" charset="-122"/>
                <a:ea typeface="宋体" panose="02010600030101010101" pitchFamily="2" charset="-122"/>
                <a:cs typeface="宋体" panose="02010600030101010101" pitchFamily="34" charset="-120"/>
              </a:rPr>
              <a:t> </a:t>
            </a:r>
            <a:r>
              <a:rPr lang="en-US" sz="2800" dirty="0">
                <a:solidFill>
                  <a:srgbClr val="000000"/>
                </a:solidFill>
                <a:latin typeface="宋体" panose="02010600030101010101" pitchFamily="2" charset="-122"/>
                <a:ea typeface="宋体" panose="02010600030101010101" pitchFamily="2" charset="-122"/>
                <a:cs typeface="宋体" panose="02010600030101010101" pitchFamily="34" charset="-120"/>
              </a:rPr>
              <a:t> </a:t>
            </a:r>
            <a:r>
              <a:rPr lang="en-US" sz="28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学习任务2:鉴赏古代诗歌的形象</a:t>
            </a:r>
            <a:r>
              <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p>
          <a:p>
            <a:pPr algn="ctr" latinLnBrk="1">
              <a:lnSpc>
                <a:spcPts val="4320"/>
              </a:lnSpc>
            </a:pPr>
            <a:r>
              <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题型1:鉴赏人物形象</a:t>
            </a:r>
          </a:p>
          <a:p>
            <a:pPr algn="l" latinLnBrk="1">
              <a:lnSpc>
                <a:spcPts val="4320"/>
              </a:lnSpc>
            </a:pPr>
            <a:r>
              <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一、定义及常见类型</a:t>
            </a:r>
          </a:p>
          <a:p>
            <a:pPr algn="l" latinLnBrk="1">
              <a:lnSpc>
                <a:spcPts val="432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诗歌中的人物形象是诗歌作品创造出来的生动具体的、寄寓诗(词)人生活理想和思想感情的艺术形象,分为诗(词)人塑造的艺术形象和抒情主人公形象。</a:t>
            </a:r>
          </a:p>
          <a:p>
            <a:pPr algn="ctr" latinLnBrk="1">
              <a:lnSpc>
                <a:spcPts val="4320"/>
              </a:lnSpc>
            </a:pPr>
            <a:r>
              <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古诗中常见的人物形象</a:t>
            </a:r>
          </a:p>
          <a:p>
            <a:pPr algn="l" latinLnBrk="1">
              <a:lnSpc>
                <a:spcPts val="4320"/>
              </a:lnSpc>
            </a:pPr>
            <a:endPar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p:txBody>
      </p:sp>
      <p:graphicFrame>
        <p:nvGraphicFramePr>
          <p:cNvPr id="3" name="表格 2"/>
          <p:cNvGraphicFramePr/>
          <p:nvPr>
            <p:custDataLst>
              <p:tags r:id="rId1"/>
            </p:custDataLst>
          </p:nvPr>
        </p:nvGraphicFramePr>
        <p:xfrm>
          <a:off x="448310" y="4231640"/>
          <a:ext cx="11193145" cy="2064894"/>
        </p:xfrm>
        <a:graphic>
          <a:graphicData uri="http://schemas.openxmlformats.org/drawingml/2006/table">
            <a:tbl>
              <a:tblPr/>
              <a:tblGrid>
                <a:gridCol w="2051685">
                  <a:extLst>
                    <a:ext uri="{9D8B030D-6E8A-4147-A177-3AD203B41FA5}">
                      <a16:colId xmlns:a16="http://schemas.microsoft.com/office/drawing/2014/main" val="20000"/>
                    </a:ext>
                  </a:extLst>
                </a:gridCol>
                <a:gridCol w="9141460">
                  <a:extLst>
                    <a:ext uri="{9D8B030D-6E8A-4147-A177-3AD203B41FA5}">
                      <a16:colId xmlns:a16="http://schemas.microsoft.com/office/drawing/2014/main" val="20001"/>
                    </a:ext>
                  </a:extLst>
                </a:gridCol>
              </a:tblGrid>
              <a:tr h="297180">
                <a:tc>
                  <a:txBody>
                    <a:bodyPr/>
                    <a:lstStyle/>
                    <a:p>
                      <a:pPr indent="0" algn="ctr">
                        <a:lnSpc>
                          <a:spcPct val="150000"/>
                        </a:lnSpc>
                        <a:buNone/>
                      </a:pPr>
                      <a:r>
                        <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类型</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lnSpc>
                          <a:spcPct val="150000"/>
                        </a:lnSpc>
                        <a:buNone/>
                      </a:pPr>
                      <a:r>
                        <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示例</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4960">
                <a:tc>
                  <a:txBody>
                    <a:bodyPr/>
                    <a:lstStyle/>
                    <a:p>
                      <a:pPr indent="0">
                        <a:lnSpc>
                          <a:spcPct val="150000"/>
                        </a:lnSpc>
                        <a:buNone/>
                      </a:pPr>
                      <a:r>
                        <a:rPr 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傲视权贵、傲岸不羁的形象</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如李白。“安能摧眉折腰事权贵,使我不得开心颜”表现了李白淡泊名利、傲视权贵的思想,塑造了一个不慕权贵、豪放洒脱、傲岸不羁的形象。</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plit dir="in"/>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1407160"/>
            <a:ext cx="11423650" cy="3623945"/>
          </a:xfrm>
          <a:prstGeom prst="rect">
            <a:avLst/>
          </a:prstGeom>
          <a:noFill/>
        </p:spPr>
        <p:txBody>
          <a:bodyPr wrap="square" lIns="0" tIns="0" rIns="0" bIns="0" rtlCol="0" anchor="t"/>
          <a:lstStyle/>
          <a:p>
            <a:pPr algn="l" latinLnBrk="1">
              <a:lnSpc>
                <a:spcPct val="150000"/>
              </a:lnSpc>
            </a:pPr>
            <a:r>
              <a:rPr lang="en-US" sz="2400" dirty="0">
                <a:solidFill>
                  <a:srgbClr val="000000"/>
                </a:solidFill>
                <a:latin typeface="宋体" panose="02010600030101010101" pitchFamily="2" charset="-122"/>
                <a:ea typeface="宋体" panose="02010600030101010101" pitchFamily="2" charset="-122"/>
                <a:cs typeface="宋体" panose="02010600030101010101" pitchFamily="34" charset="-120"/>
              </a:rPr>
              <a:t>  </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lang="en-US" alt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lang="zh-CN" alt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3.表感情,明作用。</a:t>
            </a:r>
            <a:r>
              <a:rPr lang="zh-CN" alt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分析诗&lt;词&gt;人的思想感情)根据意境氛围的特点来分析诗(词)人的思想感情或景物暗含的寓意。答题时应尽量点明诗歌描绘的意象和意境所表达的情感,点明其在创设背景、表情达意、表现人物性格方面的作用。答案要具体,切忌空洞,比如只答“表达了诗人感伤的情怀”是不行的,应答出“为什么感伤”。(有时这几步需要合在一起作答,具体作答时,考生要根据题目要求灵活处理)</a:t>
            </a:r>
          </a:p>
        </p:txBody>
      </p:sp>
    </p:spTree>
  </p:cSld>
  <p:clrMapOvr>
    <a:masterClrMapping/>
  </p:clrMapOvr>
  <p:transition>
    <p:split dir="in"/>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048" y="941832"/>
            <a:ext cx="11423904" cy="5031740"/>
          </a:xfrm>
          <a:prstGeom prst="rect">
            <a:avLst/>
          </a:prstGeom>
          <a:noFill/>
        </p:spPr>
        <p:txBody>
          <a:bodyPr wrap="square" lIns="0" tIns="0" rIns="0" bIns="0" rtlCol="0" anchor="t"/>
          <a:lstStyle/>
          <a:p>
            <a:pPr algn="l" latinLnBrk="1">
              <a:lnSpc>
                <a:spcPct val="120000"/>
              </a:lnSpc>
            </a:pPr>
            <a:r>
              <a:rPr lang="en-US" sz="2400" dirty="0">
                <a:solidFill>
                  <a:srgbClr val="000000"/>
                </a:solidFill>
                <a:latin typeface="宋体" panose="02010600030101010101" pitchFamily="2" charset="-122"/>
                <a:ea typeface="宋体" panose="02010600030101010101" pitchFamily="2" charset="-122"/>
                <a:cs typeface="宋体" panose="02010600030101010101" pitchFamily="34" charset="-120"/>
              </a:rPr>
              <a:t>  </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(2021年天津卷)阅读下面这首宋词,回答后面的题目。</a:t>
            </a:r>
          </a:p>
          <a:p>
            <a:pPr algn="ctr" latinLnBrk="1">
              <a:lnSpc>
                <a:spcPct val="150000"/>
              </a:lnSpc>
            </a:pPr>
            <a:r>
              <a:rPr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念奴娇·用傅安道和朱希真梅词韵</a:t>
            </a:r>
          </a:p>
          <a:p>
            <a:pPr algn="ctr" latinLnBrk="1">
              <a:lnSpc>
                <a:spcPct val="150000"/>
              </a:lnSpc>
            </a:pPr>
            <a:r>
              <a:rPr sz="2400" dirty="0">
                <a:solidFill>
                  <a:srgbClr val="000000"/>
                </a:solidFill>
                <a:latin typeface="仿宋" panose="02010609060101010101" charset="-122"/>
                <a:ea typeface="仿宋" panose="02010609060101010101" charset="-122"/>
                <a:cs typeface="Times New Roman" panose="02020603050405020304" pitchFamily="34" charset="-120"/>
                <a:sym typeface="+mn-ea"/>
              </a:rPr>
              <a:t>朱　熹</a:t>
            </a:r>
          </a:p>
          <a:p>
            <a:pPr algn="l" latinLnBrk="1">
              <a:lnSpc>
                <a:spcPct val="15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sz="2400" dirty="0">
                <a:solidFill>
                  <a:srgbClr val="000000"/>
                </a:solidFill>
                <a:latin typeface="楷体" panose="02010609060101010101" charset="-122"/>
                <a:ea typeface="楷体" panose="02010609060101010101" charset="-122"/>
                <a:cs typeface="楷体" panose="02010609060101010101" charset="-122"/>
                <a:sym typeface="+mn-ea"/>
              </a:rPr>
              <a:t>临风一笑,问群芳、谁是真香纯白?独立无朋,算只有、姑射</a:t>
            </a:r>
            <a:r>
              <a:rPr sz="2400" baseline="30000" dirty="0">
                <a:solidFill>
                  <a:srgbClr val="000000"/>
                </a:solidFill>
                <a:latin typeface="楷体" panose="02010609060101010101" charset="-122"/>
                <a:ea typeface="楷体" panose="02010609060101010101" charset="-122"/>
                <a:cs typeface="楷体" panose="02010609060101010101" charset="-122"/>
                <a:sym typeface="+mn-ea"/>
              </a:rPr>
              <a:t>【注】</a:t>
            </a:r>
            <a:r>
              <a:rPr sz="2400" dirty="0">
                <a:solidFill>
                  <a:srgbClr val="000000"/>
                </a:solidFill>
                <a:latin typeface="楷体" panose="02010609060101010101" charset="-122"/>
                <a:ea typeface="楷体" panose="02010609060101010101" charset="-122"/>
                <a:cs typeface="楷体" panose="02010609060101010101" charset="-122"/>
                <a:sym typeface="+mn-ea"/>
              </a:rPr>
              <a:t>山头仙客。绝艳谁怜,真心自保,邈与尘缘隔。天然殊胜,不关风露冰雪。</a:t>
            </a:r>
          </a:p>
          <a:p>
            <a:pPr algn="l" latinLnBrk="1">
              <a:lnSpc>
                <a:spcPct val="150000"/>
              </a:lnSpc>
            </a:pPr>
            <a:r>
              <a:rPr lang="en-US" sz="2400" dirty="0">
                <a:solidFill>
                  <a:srgbClr val="000000"/>
                </a:solidFill>
                <a:latin typeface="楷体" panose="02010609060101010101" charset="-122"/>
                <a:ea typeface="楷体" panose="02010609060101010101" charset="-122"/>
                <a:cs typeface="楷体" panose="02010609060101010101" charset="-122"/>
                <a:sym typeface="+mn-ea"/>
              </a:rPr>
              <a:t>    </a:t>
            </a:r>
            <a:r>
              <a:rPr sz="2400" dirty="0" err="1">
                <a:solidFill>
                  <a:srgbClr val="000000"/>
                </a:solidFill>
                <a:latin typeface="楷体" panose="02010609060101010101" charset="-122"/>
                <a:ea typeface="楷体" panose="02010609060101010101" charset="-122"/>
                <a:cs typeface="楷体" panose="02010609060101010101" charset="-122"/>
                <a:sym typeface="+mn-ea"/>
              </a:rPr>
              <a:t>应笑俗李粗桃,无言翻引得、狂蜂轻蝶。争似黄昏闲弄影,清浅一溪霜月。画角吹残,瑶台梦断,直下成休歇。绿阴青子,莫教容易披折</a:t>
            </a:r>
            <a:r>
              <a:rPr sz="2400" dirty="0">
                <a:solidFill>
                  <a:srgbClr val="000000"/>
                </a:solidFill>
                <a:latin typeface="楷体" panose="02010609060101010101" charset="-122"/>
                <a:ea typeface="楷体" panose="02010609060101010101" charset="-122"/>
                <a:cs typeface="楷体" panose="02010609060101010101" charset="-122"/>
                <a:sym typeface="+mn-ea"/>
              </a:rPr>
              <a:t>。</a:t>
            </a:r>
          </a:p>
          <a:p>
            <a:pPr algn="l" latinLnBrk="1">
              <a:lnSpc>
                <a:spcPct val="150000"/>
              </a:lnSpc>
            </a:pPr>
            <a:endParaRPr sz="2400" dirty="0">
              <a:solidFill>
                <a:srgbClr val="000000"/>
              </a:solidFill>
              <a:latin typeface="楷体" panose="02010609060101010101" charset="-122"/>
              <a:ea typeface="楷体" panose="02010609060101010101" charset="-122"/>
              <a:cs typeface="楷体" panose="02010609060101010101" charset="-122"/>
              <a:sym typeface="+mn-ea"/>
            </a:endParaRPr>
          </a:p>
          <a:p>
            <a:pPr algn="l" latinLnBrk="1">
              <a:lnSpc>
                <a:spcPct val="120000"/>
              </a:lnSpc>
            </a:pPr>
            <a:r>
              <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【注】姑射:神话中的山名,神仙所居之处。</a:t>
            </a:r>
          </a:p>
          <a:p>
            <a:pPr algn="l" latinLnBrk="1">
              <a:lnSpc>
                <a:spcPct val="12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endPar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endParaRPr>
          </a:p>
        </p:txBody>
      </p:sp>
      <p:pic>
        <p:nvPicPr>
          <p:cNvPr id="434" name="例2.eps" descr="id:2147513550;FounderCES"/>
          <p:cNvPicPr>
            <a:picLocks noChangeAspect="1"/>
          </p:cNvPicPr>
          <p:nvPr>
            <p:custDataLst>
              <p:tags r:id="rId1"/>
            </p:custDataLst>
          </p:nvPr>
        </p:nvPicPr>
        <p:blipFill>
          <a:blip r:embed="rId4"/>
          <a:stretch>
            <a:fillRect/>
          </a:stretch>
        </p:blipFill>
        <p:spPr>
          <a:xfrm>
            <a:off x="327025" y="1074420"/>
            <a:ext cx="541020" cy="249555"/>
          </a:xfrm>
          <a:prstGeom prst="rect">
            <a:avLst/>
          </a:prstGeom>
        </p:spPr>
      </p:pic>
    </p:spTree>
  </p:cSld>
  <p:clrMapOvr>
    <a:masterClrMapping/>
  </p:clrMapOvr>
  <p:transition>
    <p:split dir="in"/>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048" y="941832"/>
            <a:ext cx="11423904" cy="5031740"/>
          </a:xfrm>
          <a:prstGeom prst="rect">
            <a:avLst/>
          </a:prstGeom>
          <a:noFill/>
        </p:spPr>
        <p:txBody>
          <a:bodyPr wrap="square" lIns="0" tIns="0" rIns="0" bIns="0" rtlCol="0" anchor="t"/>
          <a:lstStyle/>
          <a:p>
            <a:pPr algn="l" latinLnBrk="1">
              <a:lnSpc>
                <a:spcPct val="120000"/>
              </a:lnSpc>
            </a:pPr>
            <a:r>
              <a:rPr lang="en-US" sz="2400" dirty="0">
                <a:solidFill>
                  <a:srgbClr val="000000"/>
                </a:solidFill>
                <a:latin typeface="宋体" panose="02010600030101010101" pitchFamily="2" charset="-122"/>
                <a:ea typeface="宋体" panose="02010600030101010101" pitchFamily="2" charset="-122"/>
                <a:cs typeface="宋体" panose="02010600030101010101" pitchFamily="34" charset="-120"/>
              </a:rPr>
              <a:t>  </a:t>
            </a: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“黄昏闲弄影,清浅一溪霜月”描绘了怎样的画面?</a:t>
            </a:r>
          </a:p>
          <a:p>
            <a:pPr algn="l" latinLnBrk="1">
              <a:lnSpc>
                <a:spcPct val="120000"/>
              </a:lnSpc>
            </a:pPr>
            <a:endPar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endPar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endPar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endPar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endPar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endPar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endPar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r>
              <a:rPr lang="en-US" alt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p>
          <a:p>
            <a:pPr algn="l" latinLnBrk="1">
              <a:lnSpc>
                <a:spcPct val="120000"/>
              </a:lnSpc>
            </a:pPr>
            <a:r>
              <a:rPr lang="en-US" alt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答案</a:t>
            </a:r>
            <a:r>
              <a:rPr lang="en-US" alt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黄昏时分,梅花闲展芳姿,月色清凉,倒映在澄清的溪水中。描绘了一幅清雅幽静的画面。</a:t>
            </a:r>
          </a:p>
        </p:txBody>
      </p:sp>
      <p:graphicFrame>
        <p:nvGraphicFramePr>
          <p:cNvPr id="3" name="表格 2"/>
          <p:cNvGraphicFramePr/>
          <p:nvPr>
            <p:custDataLst>
              <p:tags r:id="rId1"/>
            </p:custDataLst>
            <p:extLst>
              <p:ext uri="{D42A27DB-BD31-4B8C-83A1-F6EECF244321}">
                <p14:modId xmlns:p14="http://schemas.microsoft.com/office/powerpoint/2010/main" val="3482130068"/>
              </p:ext>
            </p:extLst>
          </p:nvPr>
        </p:nvGraphicFramePr>
        <p:xfrm>
          <a:off x="981635" y="1672590"/>
          <a:ext cx="9708590" cy="2613534"/>
        </p:xfrm>
        <a:graphic>
          <a:graphicData uri="http://schemas.openxmlformats.org/drawingml/2006/table">
            <a:tbl>
              <a:tblPr/>
              <a:tblGrid>
                <a:gridCol w="1800935">
                  <a:extLst>
                    <a:ext uri="{9D8B030D-6E8A-4147-A177-3AD203B41FA5}">
                      <a16:colId xmlns:a16="http://schemas.microsoft.com/office/drawing/2014/main" val="20000"/>
                    </a:ext>
                  </a:extLst>
                </a:gridCol>
                <a:gridCol w="7907655">
                  <a:extLst>
                    <a:ext uri="{9D8B030D-6E8A-4147-A177-3AD203B41FA5}">
                      <a16:colId xmlns:a16="http://schemas.microsoft.com/office/drawing/2014/main" val="20001"/>
                    </a:ext>
                  </a:extLst>
                </a:gridCol>
              </a:tblGrid>
              <a:tr h="647065">
                <a:tc>
                  <a:txBody>
                    <a:bodyPr/>
                    <a:lstStyle/>
                    <a:p>
                      <a:pPr indent="0">
                        <a:lnSpc>
                          <a:spcPct val="150000"/>
                        </a:lnSpc>
                        <a:buNone/>
                      </a:pPr>
                      <a:r>
                        <a:rPr sz="2400" b="0" dirty="0">
                          <a:solidFill>
                            <a:srgbClr val="7030A0"/>
                          </a:solidFill>
                          <a:latin typeface="Times New Roman" panose="02020603050405020304" pitchFamily="34" charset="0"/>
                          <a:ea typeface="微软雅黑" panose="020B0503020204020204" charset="-122"/>
                          <a:cs typeface="Times New Roman" panose="02020603050405020304" pitchFamily="34" charset="-120"/>
                        </a:rPr>
                        <a:t>第一步:找意象,组画面</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此句选择梅花、清溪和霜月等意象,描写黄昏时分,梅花面对清浅的溪水临水弄影,清澈溪水倒映着天上一轮的明月,和梅花的倩影构成绝美的图景。</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7065">
                <a:tc>
                  <a:txBody>
                    <a:bodyPr/>
                    <a:lstStyle/>
                    <a:p>
                      <a:pPr indent="0">
                        <a:lnSpc>
                          <a:spcPct val="150000"/>
                        </a:lnSpc>
                        <a:buNone/>
                      </a:pPr>
                      <a:r>
                        <a:rPr sz="2400" b="0" dirty="0">
                          <a:solidFill>
                            <a:srgbClr val="7030A0"/>
                          </a:solidFill>
                          <a:latin typeface="Times New Roman" panose="02020603050405020304" pitchFamily="34" charset="0"/>
                          <a:ea typeface="微软雅黑" panose="020B0503020204020204" charset="-122"/>
                          <a:cs typeface="Times New Roman" panose="02020603050405020304" pitchFamily="34" charset="-120"/>
                        </a:rPr>
                        <a:t>第二步:析特点,设意境</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整个画面清幽雅致,澄澈人心。</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anim calcmode="lin" valueType="num">
                                      <p:cBhvr additive="base">
                                        <p:cTn id="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048" y="941832"/>
            <a:ext cx="11423904" cy="5031740"/>
          </a:xfrm>
          <a:prstGeom prst="rect">
            <a:avLst/>
          </a:prstGeom>
          <a:noFill/>
        </p:spPr>
        <p:txBody>
          <a:bodyPr wrap="square" lIns="0" tIns="0" rIns="0" bIns="0" rtlCol="0" anchor="t"/>
          <a:lstStyle/>
          <a:p>
            <a:pPr algn="ctr" latinLnBrk="1">
              <a:lnSpc>
                <a:spcPct val="120000"/>
              </a:lnSpc>
            </a:pPr>
            <a:r>
              <a:rPr lang="en-US" sz="2400" dirty="0">
                <a:solidFill>
                  <a:srgbClr val="000000"/>
                </a:solidFill>
                <a:latin typeface="宋体" panose="02010600030101010101" pitchFamily="2" charset="-122"/>
                <a:ea typeface="宋体" panose="02010600030101010101" pitchFamily="2" charset="-122"/>
                <a:cs typeface="宋体" panose="02010600030101010101" pitchFamily="34" charset="-120"/>
              </a:rPr>
              <a:t>  </a:t>
            </a:r>
            <a:r>
              <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题型3:鉴赏事物形象</a:t>
            </a:r>
          </a:p>
          <a:p>
            <a:pPr algn="l" latinLnBrk="1">
              <a:lnSpc>
                <a:spcPct val="120000"/>
              </a:lnSpc>
            </a:pPr>
            <a:r>
              <a:rPr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一、考法阐释</a:t>
            </a:r>
          </a:p>
          <a:p>
            <a:pPr algn="l" latinLnBrk="1">
              <a:lnSpc>
                <a:spcPct val="13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事物形象,多指咏物诗或杂诗中的物象。所谓物象,即被诗(词)人人格化了的描写对象。这些物象大多带有诗(词)人的主观色彩,曲折地表现诗(词)人的品格和思想感情。“托物言志”是其常用的表达技巧,明确“物”的特征,找出“志”的内容,是鉴赏事物形象的两个关键要素。</a:t>
            </a:r>
          </a:p>
          <a:p>
            <a:pPr algn="l" latinLnBrk="1">
              <a:lnSpc>
                <a:spcPct val="130000"/>
              </a:lnSpc>
            </a:pPr>
            <a:r>
              <a:rPr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二、典例示范</a:t>
            </a:r>
          </a:p>
          <a:p>
            <a:pPr algn="l" latinLnBrk="1">
              <a:lnSpc>
                <a:spcPct val="12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1.(2021年天津卷)请指出词人借梅花寄托了怎样的理想人格。</a:t>
            </a:r>
          </a:p>
          <a:p>
            <a:pPr algn="l" latinLnBrk="1">
              <a:lnSpc>
                <a:spcPct val="12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2.(2020年新高考Ⅰ卷)诗的颈联写到峨眉、岘首两座山,对表达离情有何作用?请简要分析。</a:t>
            </a:r>
          </a:p>
          <a:p>
            <a:pPr algn="l" latinLnBrk="1">
              <a:lnSpc>
                <a:spcPct val="12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3.(2013年山东卷)三、四两句中的“烟”有哪些特点?诗人是如何描写的?</a:t>
            </a:r>
          </a:p>
          <a:p>
            <a:pPr algn="l" latinLnBrk="1">
              <a:lnSpc>
                <a:spcPct val="12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4.(2013年江西卷)概括“兰”“蕙”“菊”三种意象的共同内涵。</a:t>
            </a:r>
          </a:p>
          <a:p>
            <a:pPr algn="l" latinLnBrk="1">
              <a:lnSpc>
                <a:spcPct val="130000"/>
              </a:lnSpc>
            </a:pPr>
            <a:endPar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endPar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endPar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endPar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endPar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r>
              <a:rPr lang="en-US" alt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p>
          <a:p>
            <a:pPr algn="l" latinLnBrk="1">
              <a:lnSpc>
                <a:spcPct val="120000"/>
              </a:lnSpc>
            </a:pPr>
            <a:r>
              <a:rPr lang="en-US" alt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endParaRPr 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endParaRPr>
          </a:p>
        </p:txBody>
      </p:sp>
    </p:spTree>
  </p:cSld>
  <p:clrMapOvr>
    <a:masterClrMapping/>
  </p:clrMapOvr>
  <p:transition>
    <p:split dir="in"/>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B3F78BDF-6F57-852D-C79C-86745EFDDDFE}"/>
              </a:ext>
            </a:extLst>
          </p:cNvPr>
          <p:cNvSpPr txBox="1"/>
          <p:nvPr/>
        </p:nvSpPr>
        <p:spPr>
          <a:xfrm>
            <a:off x="490451" y="1163782"/>
            <a:ext cx="11463251" cy="5632311"/>
          </a:xfrm>
          <a:prstGeom prst="rect">
            <a:avLst/>
          </a:prstGeom>
          <a:noFill/>
        </p:spPr>
        <p:txBody>
          <a:bodyPr wrap="square" rtlCol="0">
            <a:spAutoFit/>
          </a:bodyPr>
          <a:lstStyle/>
          <a:p>
            <a:pPr algn="ctr"/>
            <a:r>
              <a:rPr lang="zh-CN" altLang="en-US" b="0" i="0" dirty="0">
                <a:solidFill>
                  <a:srgbClr val="1E1E1E"/>
                </a:solidFill>
                <a:effectLst/>
                <a:latin typeface="宋体" panose="02010600030101010101" pitchFamily="2" charset="-122"/>
                <a:ea typeface="宋体" panose="02010600030101010101" pitchFamily="2" charset="-122"/>
              </a:rPr>
              <a:t>念奴娇   用傅安道和朱希真梅词韵     </a:t>
            </a:r>
            <a:r>
              <a:rPr lang="en-US" altLang="zh-CN" b="0" i="0" dirty="0">
                <a:solidFill>
                  <a:srgbClr val="1E1E1E"/>
                </a:solidFill>
                <a:effectLst/>
                <a:latin typeface="宋体" panose="02010600030101010101" pitchFamily="2" charset="-122"/>
                <a:ea typeface="宋体" panose="02010600030101010101" pitchFamily="2" charset="-122"/>
              </a:rPr>
              <a:t>[</a:t>
            </a:r>
            <a:r>
              <a:rPr lang="zh-CN" altLang="en-US" b="0" i="0" dirty="0">
                <a:solidFill>
                  <a:srgbClr val="1E1E1E"/>
                </a:solidFill>
                <a:effectLst/>
                <a:latin typeface="宋体" panose="02010600030101010101" pitchFamily="2" charset="-122"/>
                <a:ea typeface="宋体" panose="02010600030101010101" pitchFamily="2" charset="-122"/>
              </a:rPr>
              <a:t>宋</a:t>
            </a:r>
            <a:r>
              <a:rPr lang="en-US" altLang="zh-CN" b="0" i="0" dirty="0">
                <a:solidFill>
                  <a:srgbClr val="1E1E1E"/>
                </a:solidFill>
                <a:effectLst/>
                <a:latin typeface="宋体" panose="02010600030101010101" pitchFamily="2" charset="-122"/>
                <a:ea typeface="宋体" panose="02010600030101010101" pitchFamily="2" charset="-122"/>
              </a:rPr>
              <a:t>]</a:t>
            </a:r>
            <a:r>
              <a:rPr lang="zh-CN" altLang="en-US" b="0" i="0" dirty="0">
                <a:solidFill>
                  <a:srgbClr val="1E1E1E"/>
                </a:solidFill>
                <a:effectLst/>
                <a:latin typeface="宋体" panose="02010600030101010101" pitchFamily="2" charset="-122"/>
                <a:ea typeface="宋体" panose="02010600030101010101" pitchFamily="2" charset="-122"/>
              </a:rPr>
              <a:t>朱熹</a:t>
            </a:r>
          </a:p>
          <a:p>
            <a:pPr algn="l"/>
            <a:r>
              <a:rPr lang="zh-CN" altLang="en-US" b="0" i="0" dirty="0">
                <a:solidFill>
                  <a:srgbClr val="1E1E1E"/>
                </a:solidFill>
                <a:effectLst/>
                <a:latin typeface="宋体" panose="02010600030101010101" pitchFamily="2" charset="-122"/>
                <a:ea typeface="宋体" panose="02010600030101010101" pitchFamily="2" charset="-122"/>
              </a:rPr>
              <a:t>临风一笑，问群芳、谁是真香纯白？独立无朋，算只有、姑射</a:t>
            </a:r>
            <a:r>
              <a:rPr lang="zh-CN" altLang="en-US" b="0" i="0" baseline="30000" dirty="0">
                <a:solidFill>
                  <a:srgbClr val="1E1E1E"/>
                </a:solidFill>
                <a:effectLst/>
                <a:latin typeface="宋体" panose="02010600030101010101" pitchFamily="2" charset="-122"/>
                <a:ea typeface="宋体" panose="02010600030101010101" pitchFamily="2" charset="-122"/>
              </a:rPr>
              <a:t>注</a:t>
            </a:r>
            <a:r>
              <a:rPr lang="zh-CN" altLang="en-US" b="0" i="0" dirty="0">
                <a:solidFill>
                  <a:srgbClr val="1E1E1E"/>
                </a:solidFill>
                <a:effectLst/>
                <a:latin typeface="宋体" panose="02010600030101010101" pitchFamily="2" charset="-122"/>
                <a:ea typeface="宋体" panose="02010600030101010101" pitchFamily="2" charset="-122"/>
              </a:rPr>
              <a:t>山头仙客。绝艳谁怜，真心自保，邈与尘缘隔。天然殊胜，不关风露冰雪。    应笑俗李粗桃，无言翻引得、狂蜂轻蝶。争似黄昏闲弄影，清浅一溪霜月。画角吹残，瑶台梦断，直下成休歇。绿阴青子，莫教容易披折。</a:t>
            </a:r>
          </a:p>
          <a:p>
            <a:pPr algn="l"/>
            <a:r>
              <a:rPr lang="en-US" altLang="zh-CN" b="0" i="0" dirty="0">
                <a:solidFill>
                  <a:srgbClr val="1E1E1E"/>
                </a:solidFill>
                <a:effectLst/>
                <a:latin typeface="宋体" panose="02010600030101010101" pitchFamily="2" charset="-122"/>
                <a:ea typeface="宋体" panose="02010600030101010101" pitchFamily="2" charset="-122"/>
              </a:rPr>
              <a:t>[</a:t>
            </a:r>
            <a:r>
              <a:rPr lang="zh-CN" altLang="en-US" b="0" i="0" dirty="0">
                <a:solidFill>
                  <a:srgbClr val="1E1E1E"/>
                </a:solidFill>
                <a:effectLst/>
                <a:latin typeface="宋体" panose="02010600030101010101" pitchFamily="2" charset="-122"/>
                <a:ea typeface="宋体" panose="02010600030101010101" pitchFamily="2" charset="-122"/>
              </a:rPr>
              <a:t>注</a:t>
            </a:r>
            <a:r>
              <a:rPr lang="en-US" altLang="zh-CN" b="0" i="0" dirty="0">
                <a:solidFill>
                  <a:srgbClr val="1E1E1E"/>
                </a:solidFill>
                <a:effectLst/>
                <a:latin typeface="宋体" panose="02010600030101010101" pitchFamily="2" charset="-122"/>
                <a:ea typeface="宋体" panose="02010600030101010101" pitchFamily="2" charset="-122"/>
              </a:rPr>
              <a:t>]</a:t>
            </a:r>
            <a:r>
              <a:rPr lang="zh-CN" altLang="en-US" b="0" i="0" dirty="0">
                <a:solidFill>
                  <a:srgbClr val="1E1E1E"/>
                </a:solidFill>
                <a:effectLst/>
                <a:latin typeface="宋体" panose="02010600030101010101" pitchFamily="2" charset="-122"/>
                <a:ea typeface="宋体" panose="02010600030101010101" pitchFamily="2" charset="-122"/>
              </a:rPr>
              <a:t>姑射：神话中的山名，神仙所居之处。</a:t>
            </a:r>
          </a:p>
          <a:p>
            <a:pPr algn="l"/>
            <a:r>
              <a:rPr lang="zh-CN" altLang="en-US" b="0" i="0" dirty="0">
                <a:solidFill>
                  <a:srgbClr val="1E1E1E"/>
                </a:solidFill>
                <a:effectLst/>
                <a:latin typeface="宋体" panose="02010600030101010101" pitchFamily="2" charset="-122"/>
                <a:ea typeface="宋体" panose="02010600030101010101" pitchFamily="2" charset="-122"/>
              </a:rPr>
              <a:t>（</a:t>
            </a:r>
            <a:r>
              <a:rPr lang="en-US" altLang="zh-CN" b="0" i="0" dirty="0">
                <a:solidFill>
                  <a:srgbClr val="1E1E1E"/>
                </a:solidFill>
                <a:effectLst/>
                <a:latin typeface="宋体" panose="02010600030101010101" pitchFamily="2" charset="-122"/>
                <a:ea typeface="宋体" panose="02010600030101010101" pitchFamily="2" charset="-122"/>
              </a:rPr>
              <a:t>1</a:t>
            </a:r>
            <a:r>
              <a:rPr lang="zh-CN" altLang="en-US" b="0" i="0" dirty="0">
                <a:solidFill>
                  <a:srgbClr val="1E1E1E"/>
                </a:solidFill>
                <a:effectLst/>
                <a:latin typeface="宋体" panose="02010600030101010101" pitchFamily="2" charset="-122"/>
                <a:ea typeface="宋体" panose="02010600030101010101" pitchFamily="2" charset="-122"/>
              </a:rPr>
              <a:t>）下列对这首词的理解和赏析，不恰当的一项是（</a:t>
            </a:r>
            <a:r>
              <a:rPr lang="en-US" altLang="zh-CN" b="0" i="0" dirty="0">
                <a:solidFill>
                  <a:srgbClr val="1E1E1E"/>
                </a:solidFill>
                <a:effectLst/>
                <a:latin typeface="宋体" panose="02010600030101010101" pitchFamily="2" charset="-122"/>
                <a:ea typeface="宋体" panose="02010600030101010101" pitchFamily="2" charset="-122"/>
              </a:rPr>
              <a:t>3</a:t>
            </a:r>
            <a:r>
              <a:rPr lang="zh-CN" altLang="en-US" b="0" i="0" dirty="0">
                <a:solidFill>
                  <a:srgbClr val="1E1E1E"/>
                </a:solidFill>
                <a:effectLst/>
                <a:latin typeface="宋体" panose="02010600030101010101" pitchFamily="2" charset="-122"/>
                <a:ea typeface="宋体" panose="02010600030101010101" pitchFamily="2" charset="-122"/>
              </a:rPr>
              <a:t>分）（    ）</a:t>
            </a:r>
          </a:p>
          <a:p>
            <a:pPr algn="l"/>
            <a:r>
              <a:rPr lang="en-US" altLang="zh-CN" b="0" i="0" dirty="0">
                <a:solidFill>
                  <a:srgbClr val="1E1E1E"/>
                </a:solidFill>
                <a:effectLst/>
                <a:latin typeface="宋体" panose="02010600030101010101" pitchFamily="2" charset="-122"/>
                <a:ea typeface="宋体" panose="02010600030101010101" pitchFamily="2" charset="-122"/>
              </a:rPr>
              <a:t>A</a:t>
            </a:r>
            <a:r>
              <a:rPr lang="zh-CN" altLang="en-US" b="0" i="0" dirty="0">
                <a:solidFill>
                  <a:srgbClr val="1E1E1E"/>
                </a:solidFill>
                <a:effectLst/>
                <a:latin typeface="宋体" panose="02010600030101010101" pitchFamily="2" charset="-122"/>
                <a:ea typeface="宋体" panose="02010600030101010101" pitchFamily="2" charset="-122"/>
              </a:rPr>
              <a:t>．“和”，即和韵，是诗词写作的一种方式。这首词就是朱熹依照傅安道和朱希真梅花词的韵而创作的。</a:t>
            </a:r>
          </a:p>
          <a:p>
            <a:pPr algn="l"/>
            <a:r>
              <a:rPr lang="en-US" altLang="zh-CN" b="0" i="0" dirty="0">
                <a:solidFill>
                  <a:srgbClr val="1E1E1E"/>
                </a:solidFill>
                <a:effectLst/>
                <a:latin typeface="宋体" panose="02010600030101010101" pitchFamily="2" charset="-122"/>
                <a:ea typeface="宋体" panose="02010600030101010101" pitchFamily="2" charset="-122"/>
              </a:rPr>
              <a:t>B</a:t>
            </a:r>
            <a:r>
              <a:rPr lang="zh-CN" altLang="en-US" b="0" i="0" dirty="0">
                <a:solidFill>
                  <a:srgbClr val="1E1E1E"/>
                </a:solidFill>
                <a:effectLst/>
                <a:latin typeface="宋体" panose="02010600030101010101" pitchFamily="2" charset="-122"/>
                <a:ea typeface="宋体" panose="02010600030101010101" pitchFamily="2" charset="-122"/>
              </a:rPr>
              <a:t>．词的开篇运用拟人手法，并以问句提起，将梅花与“群芳”比较，突出梅花的清香与洁白。</a:t>
            </a:r>
          </a:p>
          <a:p>
            <a:pPr algn="l"/>
            <a:r>
              <a:rPr lang="en-US" altLang="zh-CN" b="0" i="0" dirty="0">
                <a:solidFill>
                  <a:srgbClr val="1E1E1E"/>
                </a:solidFill>
                <a:effectLst/>
                <a:latin typeface="宋体" panose="02010600030101010101" pitchFamily="2" charset="-122"/>
                <a:ea typeface="宋体" panose="02010600030101010101" pitchFamily="2" charset="-122"/>
              </a:rPr>
              <a:t>C</a:t>
            </a:r>
            <a:r>
              <a:rPr lang="zh-CN" altLang="en-US" b="0" i="0" dirty="0">
                <a:solidFill>
                  <a:srgbClr val="1E1E1E"/>
                </a:solidFill>
                <a:effectLst/>
                <a:latin typeface="宋体" panose="02010600030101010101" pitchFamily="2" charset="-122"/>
                <a:ea typeface="宋体" panose="02010600030101010101" pitchFamily="2" charset="-122"/>
              </a:rPr>
              <a:t>．词中写梅花美艳无比，与姑射山仙人相伴；“风露冰雪”的考验赋予了梅花不同寻常的韵致。</a:t>
            </a:r>
          </a:p>
          <a:p>
            <a:pPr algn="l"/>
            <a:r>
              <a:rPr lang="en-US" altLang="zh-CN" b="0" i="0" dirty="0">
                <a:solidFill>
                  <a:srgbClr val="1E1E1E"/>
                </a:solidFill>
                <a:effectLst/>
                <a:latin typeface="宋体" panose="02010600030101010101" pitchFamily="2" charset="-122"/>
                <a:ea typeface="宋体" panose="02010600030101010101" pitchFamily="2" charset="-122"/>
              </a:rPr>
              <a:t>D</a:t>
            </a:r>
            <a:r>
              <a:rPr lang="zh-CN" altLang="en-US" b="0" i="0" dirty="0">
                <a:solidFill>
                  <a:srgbClr val="1E1E1E"/>
                </a:solidFill>
                <a:effectLst/>
                <a:latin typeface="宋体" panose="02010600030101010101" pitchFamily="2" charset="-122"/>
                <a:ea typeface="宋体" panose="02010600030101010101" pitchFamily="2" charset="-122"/>
              </a:rPr>
              <a:t>．“画角”“绿阴”数句，写梅花宁愿休歇凋零，也不愿结出青青的梅子而被人折断梅枝。</a:t>
            </a:r>
          </a:p>
          <a:p>
            <a:pPr algn="l"/>
            <a:r>
              <a:rPr lang="zh-CN" altLang="en-US" b="0" i="0" dirty="0">
                <a:solidFill>
                  <a:srgbClr val="1E1E1E"/>
                </a:solidFill>
                <a:effectLst/>
                <a:latin typeface="宋体" panose="02010600030101010101" pitchFamily="2" charset="-122"/>
                <a:ea typeface="宋体" panose="02010600030101010101" pitchFamily="2" charset="-122"/>
              </a:rPr>
              <a:t>（</a:t>
            </a:r>
            <a:r>
              <a:rPr lang="en-US" altLang="zh-CN" b="0" i="0" dirty="0">
                <a:solidFill>
                  <a:srgbClr val="1E1E1E"/>
                </a:solidFill>
                <a:effectLst/>
                <a:latin typeface="宋体" panose="02010600030101010101" pitchFamily="2" charset="-122"/>
                <a:ea typeface="宋体" panose="02010600030101010101" pitchFamily="2" charset="-122"/>
              </a:rPr>
              <a:t>2</a:t>
            </a:r>
            <a:r>
              <a:rPr lang="zh-CN" altLang="en-US" b="0" i="0" dirty="0">
                <a:solidFill>
                  <a:srgbClr val="1E1E1E"/>
                </a:solidFill>
                <a:effectLst/>
                <a:latin typeface="宋体" panose="02010600030101010101" pitchFamily="2" charset="-122"/>
                <a:ea typeface="宋体" panose="02010600030101010101" pitchFamily="2" charset="-122"/>
              </a:rPr>
              <a:t>）“黄昏闲弄影，清浅一溪霜月”描绘了怎样的画面？（</a:t>
            </a:r>
            <a:r>
              <a:rPr lang="en-US" altLang="zh-CN" b="0" i="0" dirty="0">
                <a:solidFill>
                  <a:srgbClr val="1E1E1E"/>
                </a:solidFill>
                <a:effectLst/>
                <a:latin typeface="宋体" panose="02010600030101010101" pitchFamily="2" charset="-122"/>
                <a:ea typeface="宋体" panose="02010600030101010101" pitchFamily="2" charset="-122"/>
              </a:rPr>
              <a:t>2</a:t>
            </a:r>
            <a:r>
              <a:rPr lang="zh-CN" altLang="en-US" b="0" i="0" dirty="0">
                <a:solidFill>
                  <a:srgbClr val="1E1E1E"/>
                </a:solidFill>
                <a:effectLst/>
                <a:latin typeface="宋体" panose="02010600030101010101" pitchFamily="2" charset="-122"/>
                <a:ea typeface="宋体" panose="02010600030101010101" pitchFamily="2" charset="-122"/>
              </a:rPr>
              <a:t>分）</a:t>
            </a:r>
          </a:p>
          <a:p>
            <a:pPr algn="l"/>
            <a:r>
              <a:rPr lang="zh-CN" altLang="en-US" b="0" i="0" dirty="0">
                <a:solidFill>
                  <a:srgbClr val="1E1E1E"/>
                </a:solidFill>
                <a:effectLst/>
                <a:latin typeface="宋体" panose="02010600030101010101" pitchFamily="2" charset="-122"/>
                <a:ea typeface="宋体" panose="02010600030101010101" pitchFamily="2" charset="-122"/>
              </a:rPr>
              <a:t>（</a:t>
            </a:r>
            <a:r>
              <a:rPr lang="en-US" altLang="zh-CN" b="0" i="0" dirty="0">
                <a:solidFill>
                  <a:srgbClr val="1E1E1E"/>
                </a:solidFill>
                <a:effectLst/>
                <a:latin typeface="宋体" panose="02010600030101010101" pitchFamily="2" charset="-122"/>
                <a:ea typeface="宋体" panose="02010600030101010101" pitchFamily="2" charset="-122"/>
              </a:rPr>
              <a:t>3</a:t>
            </a:r>
            <a:r>
              <a:rPr lang="zh-CN" altLang="en-US" b="0" i="0" dirty="0">
                <a:solidFill>
                  <a:srgbClr val="1E1E1E"/>
                </a:solidFill>
                <a:effectLst/>
                <a:latin typeface="宋体" panose="02010600030101010101" pitchFamily="2" charset="-122"/>
                <a:ea typeface="宋体" panose="02010600030101010101" pitchFamily="2" charset="-122"/>
              </a:rPr>
              <a:t>）请指出词人借梅花寄托了怎样的理想人格。（</a:t>
            </a:r>
            <a:r>
              <a:rPr lang="en-US" altLang="zh-CN" b="0" i="0" dirty="0">
                <a:solidFill>
                  <a:srgbClr val="1E1E1E"/>
                </a:solidFill>
                <a:effectLst/>
                <a:latin typeface="宋体" panose="02010600030101010101" pitchFamily="2" charset="-122"/>
                <a:ea typeface="宋体" panose="02010600030101010101" pitchFamily="2" charset="-122"/>
              </a:rPr>
              <a:t>3</a:t>
            </a:r>
            <a:r>
              <a:rPr lang="zh-CN" altLang="en-US" b="0" i="0" dirty="0">
                <a:solidFill>
                  <a:srgbClr val="1E1E1E"/>
                </a:solidFill>
                <a:effectLst/>
                <a:latin typeface="宋体" panose="02010600030101010101" pitchFamily="2" charset="-122"/>
                <a:ea typeface="宋体" panose="02010600030101010101" pitchFamily="2" charset="-122"/>
              </a:rPr>
              <a:t>分）</a:t>
            </a:r>
          </a:p>
          <a:p>
            <a:pPr algn="l"/>
            <a:r>
              <a:rPr lang="zh-CN" altLang="en-US" b="0" i="0" dirty="0">
                <a:solidFill>
                  <a:srgbClr val="1E1E1E"/>
                </a:solidFill>
                <a:effectLst/>
                <a:latin typeface="宋体" panose="02010600030101010101" pitchFamily="2" charset="-122"/>
                <a:ea typeface="宋体" panose="02010600030101010101" pitchFamily="2" charset="-122"/>
              </a:rPr>
              <a:t> </a:t>
            </a:r>
          </a:p>
          <a:p>
            <a:pPr algn="l"/>
            <a:r>
              <a:rPr lang="zh-CN" altLang="en-US" b="0" i="0" dirty="0">
                <a:solidFill>
                  <a:srgbClr val="1E1E1E"/>
                </a:solidFill>
                <a:effectLst/>
                <a:latin typeface="宋体" panose="02010600030101010101" pitchFamily="2" charset="-122"/>
                <a:ea typeface="宋体" panose="02010600030101010101" pitchFamily="2" charset="-122"/>
              </a:rPr>
              <a:t> </a:t>
            </a:r>
          </a:p>
          <a:p>
            <a:pPr algn="l"/>
            <a:r>
              <a:rPr lang="zh-CN" altLang="en-US" b="0" i="0" dirty="0">
                <a:solidFill>
                  <a:srgbClr val="1E1E1E"/>
                </a:solidFill>
                <a:effectLst/>
                <a:latin typeface="宋体" panose="02010600030101010101" pitchFamily="2" charset="-122"/>
                <a:ea typeface="宋体" panose="02010600030101010101" pitchFamily="2" charset="-122"/>
              </a:rPr>
              <a:t> </a:t>
            </a:r>
          </a:p>
          <a:p>
            <a:pPr algn="l"/>
            <a:r>
              <a:rPr lang="zh-CN" altLang="en-US" b="0" i="0" dirty="0">
                <a:solidFill>
                  <a:srgbClr val="1E1E1E"/>
                </a:solidFill>
                <a:effectLst/>
                <a:latin typeface="宋体" panose="02010600030101010101" pitchFamily="2" charset="-122"/>
                <a:ea typeface="宋体" panose="02010600030101010101" pitchFamily="2" charset="-122"/>
              </a:rPr>
              <a:t>答案：</a:t>
            </a:r>
          </a:p>
          <a:p>
            <a:pPr algn="l"/>
            <a:r>
              <a:rPr lang="en-US" altLang="zh-CN" b="0" i="0" dirty="0">
                <a:solidFill>
                  <a:srgbClr val="1E1E1E"/>
                </a:solidFill>
                <a:effectLst/>
                <a:latin typeface="宋体" panose="02010600030101010101" pitchFamily="2" charset="-122"/>
                <a:ea typeface="宋体" panose="02010600030101010101" pitchFamily="2" charset="-122"/>
              </a:rPr>
              <a:t>14</a:t>
            </a:r>
            <a:r>
              <a:rPr lang="zh-CN" altLang="en-US" b="0" i="0" dirty="0">
                <a:solidFill>
                  <a:srgbClr val="1E1E1E"/>
                </a:solidFill>
                <a:effectLst/>
                <a:latin typeface="宋体" panose="02010600030101010101" pitchFamily="2" charset="-122"/>
                <a:ea typeface="宋体" panose="02010600030101010101" pitchFamily="2" charset="-122"/>
              </a:rPr>
              <a:t>．（</a:t>
            </a:r>
            <a:r>
              <a:rPr lang="en-US" altLang="zh-CN" b="0" i="0" dirty="0">
                <a:solidFill>
                  <a:srgbClr val="1E1E1E"/>
                </a:solidFill>
                <a:effectLst/>
                <a:latin typeface="宋体" panose="02010600030101010101" pitchFamily="2" charset="-122"/>
                <a:ea typeface="宋体" panose="02010600030101010101" pitchFamily="2" charset="-122"/>
              </a:rPr>
              <a:t>8</a:t>
            </a:r>
            <a:r>
              <a:rPr lang="zh-CN" altLang="en-US" b="0" i="0" dirty="0">
                <a:solidFill>
                  <a:srgbClr val="1E1E1E"/>
                </a:solidFill>
                <a:effectLst/>
                <a:latin typeface="宋体" panose="02010600030101010101" pitchFamily="2" charset="-122"/>
                <a:ea typeface="宋体" panose="02010600030101010101" pitchFamily="2" charset="-122"/>
              </a:rPr>
              <a:t>分）（</a:t>
            </a:r>
            <a:r>
              <a:rPr lang="en-US" altLang="zh-CN" b="0" i="0" dirty="0">
                <a:solidFill>
                  <a:srgbClr val="1E1E1E"/>
                </a:solidFill>
                <a:effectLst/>
                <a:latin typeface="宋体" panose="02010600030101010101" pitchFamily="2" charset="-122"/>
                <a:ea typeface="宋体" panose="02010600030101010101" pitchFamily="2" charset="-122"/>
              </a:rPr>
              <a:t>1</a:t>
            </a:r>
            <a:r>
              <a:rPr lang="zh-CN" altLang="en-US" b="0" i="0" dirty="0">
                <a:solidFill>
                  <a:srgbClr val="1E1E1E"/>
                </a:solidFill>
                <a:effectLst/>
                <a:latin typeface="宋体" panose="02010600030101010101" pitchFamily="2" charset="-122"/>
                <a:ea typeface="宋体" panose="02010600030101010101" pitchFamily="2" charset="-122"/>
              </a:rPr>
              <a:t>）</a:t>
            </a:r>
            <a:r>
              <a:rPr lang="en-US" altLang="zh-CN" b="0" i="0" dirty="0">
                <a:solidFill>
                  <a:srgbClr val="1E1E1E"/>
                </a:solidFill>
                <a:effectLst/>
                <a:latin typeface="宋体" panose="02010600030101010101" pitchFamily="2" charset="-122"/>
                <a:ea typeface="宋体" panose="02010600030101010101" pitchFamily="2" charset="-122"/>
              </a:rPr>
              <a:t>C</a:t>
            </a:r>
            <a:br>
              <a:rPr lang="en-US" altLang="zh-CN" b="0" i="0" dirty="0">
                <a:solidFill>
                  <a:srgbClr val="1E1E1E"/>
                </a:solidFill>
                <a:effectLst/>
                <a:latin typeface="宋体" panose="02010600030101010101" pitchFamily="2" charset="-122"/>
                <a:ea typeface="宋体" panose="02010600030101010101" pitchFamily="2" charset="-122"/>
              </a:rPr>
            </a:br>
            <a:r>
              <a:rPr lang="zh-CN" altLang="en-US" b="0" i="0" dirty="0">
                <a:solidFill>
                  <a:srgbClr val="1E1E1E"/>
                </a:solidFill>
                <a:effectLst/>
                <a:latin typeface="宋体" panose="02010600030101010101" pitchFamily="2" charset="-122"/>
                <a:ea typeface="宋体" panose="02010600030101010101" pitchFamily="2" charset="-122"/>
              </a:rPr>
              <a:t>（</a:t>
            </a:r>
            <a:r>
              <a:rPr lang="en-US" altLang="zh-CN" b="0" i="0" dirty="0">
                <a:solidFill>
                  <a:srgbClr val="1E1E1E"/>
                </a:solidFill>
                <a:effectLst/>
                <a:latin typeface="宋体" panose="02010600030101010101" pitchFamily="2" charset="-122"/>
                <a:ea typeface="宋体" panose="02010600030101010101" pitchFamily="2" charset="-122"/>
              </a:rPr>
              <a:t>2</a:t>
            </a:r>
            <a:r>
              <a:rPr lang="zh-CN" altLang="en-US" b="0" i="0" dirty="0">
                <a:solidFill>
                  <a:srgbClr val="1E1E1E"/>
                </a:solidFill>
                <a:effectLst/>
                <a:latin typeface="宋体" panose="02010600030101010101" pitchFamily="2" charset="-122"/>
                <a:ea typeface="宋体" panose="02010600030101010101" pitchFamily="2" charset="-122"/>
              </a:rPr>
              <a:t>）黄昏时分，梅花闲展芳姿，月色清凉，倒映在澄莹的溪水中。描绘了一幅清雅幽静的画面。</a:t>
            </a:r>
            <a:br>
              <a:rPr lang="zh-CN" altLang="en-US" b="0" i="0" dirty="0">
                <a:solidFill>
                  <a:srgbClr val="1E1E1E"/>
                </a:solidFill>
                <a:effectLst/>
                <a:latin typeface="宋体" panose="02010600030101010101" pitchFamily="2" charset="-122"/>
                <a:ea typeface="宋体" panose="02010600030101010101" pitchFamily="2" charset="-122"/>
              </a:rPr>
            </a:br>
            <a:r>
              <a:rPr lang="zh-CN" altLang="en-US" b="0" i="0" dirty="0">
                <a:solidFill>
                  <a:srgbClr val="1E1E1E"/>
                </a:solidFill>
                <a:effectLst/>
                <a:latin typeface="宋体" panose="02010600030101010101" pitchFamily="2" charset="-122"/>
                <a:ea typeface="宋体" panose="02010600030101010101" pitchFamily="2" charset="-122"/>
              </a:rPr>
              <a:t>（</a:t>
            </a:r>
            <a:r>
              <a:rPr lang="en-US" altLang="zh-CN" b="0" i="0" dirty="0">
                <a:solidFill>
                  <a:srgbClr val="1E1E1E"/>
                </a:solidFill>
                <a:effectLst/>
                <a:latin typeface="宋体" panose="02010600030101010101" pitchFamily="2" charset="-122"/>
                <a:ea typeface="宋体" panose="02010600030101010101" pitchFamily="2" charset="-122"/>
              </a:rPr>
              <a:t>3</a:t>
            </a:r>
            <a:r>
              <a:rPr lang="zh-CN" altLang="en-US" b="0" i="0" dirty="0">
                <a:solidFill>
                  <a:srgbClr val="1E1E1E"/>
                </a:solidFill>
                <a:effectLst/>
                <a:latin typeface="宋体" panose="02010600030101010101" pitchFamily="2" charset="-122"/>
                <a:ea typeface="宋体" panose="02010600030101010101" pitchFamily="2" charset="-122"/>
              </a:rPr>
              <a:t>）天性高洁，保持本心，特立独行，不同流俗。</a:t>
            </a:r>
          </a:p>
          <a:p>
            <a:endParaRPr lang="zh-CN" altLang="en-US" dirty="0"/>
          </a:p>
        </p:txBody>
      </p:sp>
    </p:spTree>
    <p:extLst>
      <p:ext uri="{BB962C8B-B14F-4D97-AF65-F5344CB8AC3E}">
        <p14:creationId xmlns:p14="http://schemas.microsoft.com/office/powerpoint/2010/main" val="34942859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048" y="941832"/>
            <a:ext cx="11423904" cy="5031740"/>
          </a:xfrm>
          <a:prstGeom prst="rect">
            <a:avLst/>
          </a:prstGeom>
          <a:noFill/>
        </p:spPr>
        <p:txBody>
          <a:bodyPr wrap="square" lIns="0" tIns="0" rIns="0" bIns="0" rtlCol="0" anchor="t"/>
          <a:lstStyle/>
          <a:p>
            <a:pPr algn="l" latinLnBrk="1">
              <a:lnSpc>
                <a:spcPct val="120000"/>
              </a:lnSpc>
            </a:pPr>
            <a:r>
              <a:rPr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三、鉴赏事物形象“五关键”</a:t>
            </a:r>
          </a:p>
          <a:p>
            <a:pPr algn="l" latinLnBrk="1">
              <a:lnSpc>
                <a:spcPct val="130000"/>
              </a:lnSpc>
            </a:pPr>
            <a:endPar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endPar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endPar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endPar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endPar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r>
              <a:rPr lang="en-US" alt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p>
          <a:p>
            <a:pPr algn="l" latinLnBrk="1">
              <a:lnSpc>
                <a:spcPct val="120000"/>
              </a:lnSpc>
            </a:pPr>
            <a:r>
              <a:rPr lang="en-US" alt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endParaRPr 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endParaRPr>
          </a:p>
        </p:txBody>
      </p:sp>
      <p:graphicFrame>
        <p:nvGraphicFramePr>
          <p:cNvPr id="3" name="表格 2"/>
          <p:cNvGraphicFramePr/>
          <p:nvPr>
            <p:custDataLst>
              <p:tags r:id="rId1"/>
            </p:custDataLst>
            <p:extLst>
              <p:ext uri="{D42A27DB-BD31-4B8C-83A1-F6EECF244321}">
                <p14:modId xmlns:p14="http://schemas.microsoft.com/office/powerpoint/2010/main" val="1697925821"/>
              </p:ext>
            </p:extLst>
          </p:nvPr>
        </p:nvGraphicFramePr>
        <p:xfrm>
          <a:off x="384175" y="1428750"/>
          <a:ext cx="11131550" cy="5180775"/>
        </p:xfrm>
        <a:graphic>
          <a:graphicData uri="http://schemas.openxmlformats.org/drawingml/2006/table">
            <a:tbl>
              <a:tblPr/>
              <a:tblGrid>
                <a:gridCol w="1414145">
                  <a:extLst>
                    <a:ext uri="{9D8B030D-6E8A-4147-A177-3AD203B41FA5}">
                      <a16:colId xmlns:a16="http://schemas.microsoft.com/office/drawing/2014/main" val="20000"/>
                    </a:ext>
                  </a:extLst>
                </a:gridCol>
                <a:gridCol w="9717405">
                  <a:extLst>
                    <a:ext uri="{9D8B030D-6E8A-4147-A177-3AD203B41FA5}">
                      <a16:colId xmlns:a16="http://schemas.microsoft.com/office/drawing/2014/main" val="20001"/>
                    </a:ext>
                  </a:extLst>
                </a:gridCol>
              </a:tblGrid>
              <a:tr h="2849880">
                <a:tc>
                  <a:txBody>
                    <a:bodyPr/>
                    <a:lstStyle/>
                    <a:p>
                      <a:pPr indent="0" algn="ctr">
                        <a:lnSpc>
                          <a:spcPct val="130000"/>
                        </a:lnSpc>
                        <a:buNone/>
                      </a:pPr>
                      <a:r>
                        <a:rPr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熟记特定物象的象征意义</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30000"/>
                        </a:lnSpc>
                        <a:buNone/>
                      </a:pPr>
                      <a:r>
                        <a:rPr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一个民族由于历史文化、地理环境、风俗习惯等因素,不但有共同的语言,而且形成了共同的心理状态,并表现了对自然或社会某些事物一定的感受方式。因此,考生在阅读古代诗歌时,对于诗(词)中出现的草木花果、鸟兽虫鱼、月露风云等物象,要注意理解沉淀其中的特定意义和文化内涵,这样才能分析事物的象征意义。如《野菊》(杨万里)一诗中赏析“野菊”的形象,就要结合菊花高洁、脱俗的特定含义和文化内涵。</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81685">
                <a:tc>
                  <a:txBody>
                    <a:bodyPr/>
                    <a:lstStyle/>
                    <a:p>
                      <a:pPr indent="0" algn="ctr">
                        <a:lnSpc>
                          <a:spcPct val="130000"/>
                        </a:lnSpc>
                        <a:buNone/>
                      </a:pPr>
                      <a:r>
                        <a:rPr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关注色彩色调,辨析物象特征</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30000"/>
                        </a:lnSpc>
                        <a:buNone/>
                      </a:pPr>
                      <a:r>
                        <a:rPr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r>
                        <a:rPr sz="2400" b="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①关注时令色彩。</a:t>
                      </a:r>
                      <a:r>
                        <a:rPr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古代诗歌中,不同季节的景物往往带有诗(词)人不同的感情色彩。早春的事物是欣欣向荣的,诗(词)人流露出的情感多半是喜悦的;暮春则是感伤、惋惜和留恋的;秋冬则是凄清、肃杀和悲凉的。同时,把握诗歌的基调底色,捕捉形象的典型特征,找到景与情的结合点,有助于考生体味诗歌独特而深邃的意境。</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plit dir="in"/>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817245"/>
            <a:ext cx="11423650" cy="5156200"/>
          </a:xfrm>
          <a:prstGeom prst="rect">
            <a:avLst/>
          </a:prstGeom>
          <a:noFill/>
        </p:spPr>
        <p:txBody>
          <a:bodyPr wrap="square" lIns="0" tIns="0" rIns="0" bIns="0" rtlCol="0" anchor="t"/>
          <a:lstStyle/>
          <a:p>
            <a:pPr algn="l" latinLnBrk="1">
              <a:lnSpc>
                <a:spcPct val="120000"/>
              </a:lnSpc>
            </a:pPr>
            <a:r>
              <a:rPr 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续表</a:t>
            </a:r>
            <a:endPar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30000"/>
              </a:lnSpc>
            </a:pPr>
            <a:endPar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endPar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endPar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endPar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endParaRPr 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r>
              <a:rPr lang="en-US" alt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p>
          <a:p>
            <a:pPr algn="l" latinLnBrk="1">
              <a:lnSpc>
                <a:spcPct val="120000"/>
              </a:lnSpc>
            </a:pPr>
            <a:r>
              <a:rPr lang="en-US" alt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endParaRPr 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endParaRPr>
          </a:p>
        </p:txBody>
      </p:sp>
      <p:graphicFrame>
        <p:nvGraphicFramePr>
          <p:cNvPr id="4" name="表格 3"/>
          <p:cNvGraphicFramePr/>
          <p:nvPr>
            <p:custDataLst>
              <p:tags r:id="rId1"/>
            </p:custDataLst>
            <p:extLst>
              <p:ext uri="{D42A27DB-BD31-4B8C-83A1-F6EECF244321}">
                <p14:modId xmlns:p14="http://schemas.microsoft.com/office/powerpoint/2010/main" val="182534766"/>
              </p:ext>
            </p:extLst>
          </p:nvPr>
        </p:nvGraphicFramePr>
        <p:xfrm>
          <a:off x="384175" y="1311275"/>
          <a:ext cx="11175365" cy="5090733"/>
        </p:xfrm>
        <a:graphic>
          <a:graphicData uri="http://schemas.openxmlformats.org/drawingml/2006/table">
            <a:tbl>
              <a:tblPr/>
              <a:tblGrid>
                <a:gridCol w="1762125">
                  <a:extLst>
                    <a:ext uri="{9D8B030D-6E8A-4147-A177-3AD203B41FA5}">
                      <a16:colId xmlns:a16="http://schemas.microsoft.com/office/drawing/2014/main" val="20000"/>
                    </a:ext>
                  </a:extLst>
                </a:gridCol>
                <a:gridCol w="9413240">
                  <a:extLst>
                    <a:ext uri="{9D8B030D-6E8A-4147-A177-3AD203B41FA5}">
                      <a16:colId xmlns:a16="http://schemas.microsoft.com/office/drawing/2014/main" val="20001"/>
                    </a:ext>
                  </a:extLst>
                </a:gridCol>
              </a:tblGrid>
              <a:tr h="639445">
                <a:tc>
                  <a:txBody>
                    <a:bodyPr/>
                    <a:lstStyle/>
                    <a:p>
                      <a:pPr indent="0" algn="ctr">
                        <a:lnSpc>
                          <a:spcPct val="130000"/>
                        </a:lnSpc>
                        <a:buNone/>
                      </a:pPr>
                      <a:r>
                        <a:rPr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关注色彩色调,辨析物象特征</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30000"/>
                        </a:lnSpc>
                        <a:buNone/>
                      </a:pPr>
                      <a:r>
                        <a:rPr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r>
                        <a:rPr sz="2400" b="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②关注冷暖色调。</a:t>
                      </a:r>
                      <a:r>
                        <a:rPr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古诗(词)中所写物象有冷暖之分。暖色调物象流露出的诗(词)人情感往往是喜悦、欢快的,冷色调物象流露出的诗(词)人情感往往是忧郁、愁苦的。</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39445">
                <a:tc>
                  <a:txBody>
                    <a:bodyPr/>
                    <a:lstStyle/>
                    <a:p>
                      <a:pPr indent="0" algn="ctr">
                        <a:lnSpc>
                          <a:spcPct val="130000"/>
                        </a:lnSpc>
                        <a:buNone/>
                      </a:pPr>
                      <a:r>
                        <a:rPr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解读</a:t>
                      </a:r>
                      <a:r>
                        <a:rPr lang="zh-CN"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艺术</a:t>
                      </a:r>
                      <a:r>
                        <a:rPr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手法,把握事物形象</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30000"/>
                        </a:lnSpc>
                        <a:buNone/>
                      </a:pPr>
                      <a:r>
                        <a:rPr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诗歌的传情达意往往需要借助一定的艺术手法,</a:t>
                      </a:r>
                      <a:r>
                        <a:rPr sz="2400" b="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如比喻、拟人、借代、双关、衬托等修辞手法及托物言志、借景抒情等表达技巧。</a:t>
                      </a:r>
                      <a:r>
                        <a:rPr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了解诗歌这方面的特色,有助于加强考生对事物形象的把握。如《野菊》(杨万里)一诗是诗人的托物言志之作,诗人借野外之菊的孤芳自赏、率性自然,表达自己超凡脱俗的追求。</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39445">
                <a:tc>
                  <a:txBody>
                    <a:bodyPr/>
                    <a:lstStyle/>
                    <a:p>
                      <a:pPr indent="0" algn="ctr">
                        <a:lnSpc>
                          <a:spcPct val="130000"/>
                        </a:lnSpc>
                        <a:buNone/>
                      </a:pPr>
                      <a:r>
                        <a:rPr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明确解题关键点,把握事物形象特点</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30000"/>
                        </a:lnSpc>
                        <a:buNone/>
                      </a:pPr>
                      <a:r>
                        <a:rPr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鉴赏物象需要从物人一体的角度来把握事物的特点,如外形、内心世界、品质、感情等。考生可从抓动词、副词,抓抒情、议论句,抓注释,关注隐含信息的关键点入手。</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ransition>
    <p:split dir="in"/>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048" y="941832"/>
            <a:ext cx="11423904" cy="5031740"/>
          </a:xfrm>
          <a:prstGeom prst="rect">
            <a:avLst/>
          </a:prstGeom>
          <a:noFill/>
        </p:spPr>
        <p:txBody>
          <a:bodyPr wrap="square" lIns="0" tIns="0" rIns="0" bIns="0" rtlCol="0" anchor="t"/>
          <a:lstStyle/>
          <a:p>
            <a:pPr algn="l" latinLnBrk="1">
              <a:lnSpc>
                <a:spcPct val="120000"/>
              </a:lnSpc>
            </a:pPr>
            <a:r>
              <a:rPr 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续表</a:t>
            </a:r>
            <a:endPar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30000"/>
              </a:lnSpc>
            </a:pPr>
            <a:endPar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endPar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endPar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endPar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endParaRPr 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r>
              <a:rPr lang="en-US" alt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p>
          <a:p>
            <a:pPr algn="l" latinLnBrk="1">
              <a:lnSpc>
                <a:spcPct val="120000"/>
              </a:lnSpc>
            </a:pPr>
            <a:r>
              <a:rPr lang="en-US" alt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endParaRPr 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endParaRPr>
          </a:p>
        </p:txBody>
      </p:sp>
      <p:graphicFrame>
        <p:nvGraphicFramePr>
          <p:cNvPr id="4" name="表格 3"/>
          <p:cNvGraphicFramePr/>
          <p:nvPr>
            <p:custDataLst>
              <p:tags r:id="rId1"/>
            </p:custDataLst>
          </p:nvPr>
        </p:nvGraphicFramePr>
        <p:xfrm>
          <a:off x="384175" y="1437005"/>
          <a:ext cx="11175365" cy="4621530"/>
        </p:xfrm>
        <a:graphic>
          <a:graphicData uri="http://schemas.openxmlformats.org/drawingml/2006/table">
            <a:tbl>
              <a:tblPr/>
              <a:tblGrid>
                <a:gridCol w="1762125">
                  <a:extLst>
                    <a:ext uri="{9D8B030D-6E8A-4147-A177-3AD203B41FA5}">
                      <a16:colId xmlns:a16="http://schemas.microsoft.com/office/drawing/2014/main" val="20000"/>
                    </a:ext>
                  </a:extLst>
                </a:gridCol>
                <a:gridCol w="9413240">
                  <a:extLst>
                    <a:ext uri="{9D8B030D-6E8A-4147-A177-3AD203B41FA5}">
                      <a16:colId xmlns:a16="http://schemas.microsoft.com/office/drawing/2014/main" val="20001"/>
                    </a:ext>
                  </a:extLst>
                </a:gridCol>
              </a:tblGrid>
              <a:tr h="4621530">
                <a:tc>
                  <a:txBody>
                    <a:bodyPr/>
                    <a:lstStyle/>
                    <a:p>
                      <a:pPr indent="0" algn="ctr">
                        <a:lnSpc>
                          <a:spcPct val="150000"/>
                        </a:lnSpc>
                        <a:buNone/>
                      </a:pPr>
                      <a:r>
                        <a:rPr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联系诗(词)人自身经历和所处社会环境,揣摩诗(词)人所托之情、所言之志</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50000"/>
                        </a:lnSpc>
                        <a:buNone/>
                      </a:pPr>
                      <a:r>
                        <a:rPr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世间万物都有多面性,而诗(词)人在咏物时往往“只取一瓢饮”,即只抓住其中的一个特点加以发挥,吟咏成章,再加上不同诗(词)人的处境、性格、思想等的差异,因此虽同咏一“物”,但主题大多各异。例如,唐代有三位诗人都写过咏蝉的诗:被人诬陷入狱的骆宾王,发出的是“露重飞难进,风多响易沉”的“患难人”的心声;仕途蹇滞的李商隐,慨叹的则是“本以高难饱,徒劳恨费声”的“牢骚人”的遭际;而身居高位的虞世南,表达的是“居高声自远,非是藉秋风”的“清华(清高华贵)人”的志得意满。他们都抓住了蝉鸣高远的特点,又都融进了自己的不同感受。</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ransition>
    <p:split dir="in"/>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1434465"/>
            <a:ext cx="11423650" cy="3463925"/>
          </a:xfrm>
          <a:prstGeom prst="rect">
            <a:avLst/>
          </a:prstGeom>
          <a:noFill/>
        </p:spPr>
        <p:txBody>
          <a:bodyPr wrap="square" lIns="0" tIns="0" rIns="0" bIns="0" rtlCol="0" anchor="t"/>
          <a:lstStyle/>
          <a:p>
            <a:pPr algn="l" latinLnBrk="1">
              <a:lnSpc>
                <a:spcPct val="150000"/>
              </a:lnSpc>
            </a:pPr>
            <a:r>
              <a:rPr lang="zh-CN"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四、答题步骤</a:t>
            </a:r>
          </a:p>
          <a:p>
            <a:pPr algn="l" latinLnBrk="1">
              <a:lnSpc>
                <a:spcPct val="150000"/>
              </a:lnSpc>
            </a:pPr>
            <a:r>
              <a:rPr lang="en-US" alt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1.分析诗(词)中所描写的物象的外在特征(形态、色泽、特征)和环境特点。</a:t>
            </a:r>
          </a:p>
          <a:p>
            <a:pPr algn="l" latinLnBrk="1">
              <a:lnSpc>
                <a:spcPct val="150000"/>
              </a:lnSpc>
            </a:pPr>
            <a:r>
              <a:rPr lang="en-US" alt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2.挖掘物象的内在品格,抓住物与志的“契合点”。</a:t>
            </a:r>
          </a:p>
          <a:p>
            <a:pPr algn="l" latinLnBrk="1">
              <a:lnSpc>
                <a:spcPct val="150000"/>
              </a:lnSpc>
            </a:pPr>
            <a:r>
              <a:rPr lang="en-US" alt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3.分析诗(词)塑造此形象的意义(体现诗&lt;词&gt;人的某种情操或情感,表达诗&lt;词&gt;人的某种向往或追求&lt;象征或托物言志&gt;)。</a:t>
            </a:r>
          </a:p>
          <a:p>
            <a:pPr algn="l" latinLnBrk="1">
              <a:lnSpc>
                <a:spcPct val="150000"/>
              </a:lnSpc>
            </a:pPr>
            <a:endPar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endPar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endPar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endParaRPr 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r>
              <a:rPr lang="en-US" alt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p>
          <a:p>
            <a:pPr algn="l" latinLnBrk="1">
              <a:lnSpc>
                <a:spcPct val="120000"/>
              </a:lnSpc>
            </a:pPr>
            <a:r>
              <a:rPr lang="en-US" alt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endParaRPr 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anim calcmode="lin" valueType="num">
                                      <p:cBhvr additive="base">
                                        <p:cTn id="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1255395"/>
            <a:ext cx="11423650" cy="3642995"/>
          </a:xfrm>
          <a:prstGeom prst="rect">
            <a:avLst/>
          </a:prstGeom>
          <a:noFill/>
        </p:spPr>
        <p:txBody>
          <a:bodyPr wrap="square" lIns="0" tIns="0" rIns="0" bIns="0" rtlCol="0" anchor="t"/>
          <a:lstStyle/>
          <a:p>
            <a:pPr algn="l" latinLnBrk="1">
              <a:lnSpc>
                <a:spcPct val="150000"/>
              </a:lnSpc>
            </a:pPr>
            <a:r>
              <a:rPr lang="en-US" alt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(2020年全国Ⅲ卷)阅读下面这首宋诗,完成后面的题目。</a:t>
            </a:r>
          </a:p>
          <a:p>
            <a:pPr algn="ctr" latinLnBrk="1">
              <a:lnSpc>
                <a:spcPct val="150000"/>
              </a:lnSpc>
            </a:pPr>
            <a:r>
              <a:rPr lang="zh-CN"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苦　　笋</a:t>
            </a:r>
          </a:p>
          <a:p>
            <a:pPr algn="ctr" latinLnBrk="1">
              <a:lnSpc>
                <a:spcPct val="150000"/>
              </a:lnSpc>
            </a:pPr>
            <a:r>
              <a:rPr lang="zh-CN" sz="2400" dirty="0">
                <a:solidFill>
                  <a:srgbClr val="000000"/>
                </a:solidFill>
                <a:latin typeface="仿宋" panose="02010609060101010101" charset="-122"/>
                <a:ea typeface="仿宋" panose="02010609060101010101" charset="-122"/>
                <a:cs typeface="Times New Roman" panose="02020603050405020304" pitchFamily="34" charset="-120"/>
                <a:sym typeface="+mn-ea"/>
              </a:rPr>
              <a:t>陆　游</a:t>
            </a:r>
          </a:p>
          <a:p>
            <a:pPr algn="ctr" latinLnBrk="1">
              <a:lnSpc>
                <a:spcPct val="150000"/>
              </a:lnSpc>
            </a:pPr>
            <a:r>
              <a:rPr lang="zh-CN" sz="2400" dirty="0">
                <a:solidFill>
                  <a:srgbClr val="000000"/>
                </a:solidFill>
                <a:latin typeface="楷体" panose="02010609060101010101" charset="-122"/>
                <a:ea typeface="楷体" panose="02010609060101010101" charset="-122"/>
                <a:cs typeface="楷体" panose="02010609060101010101" charset="-122"/>
                <a:sym typeface="+mn-ea"/>
              </a:rPr>
              <a:t>藜藿</a:t>
            </a:r>
            <a:r>
              <a:rPr lang="zh-CN" sz="2400" baseline="30000" dirty="0">
                <a:solidFill>
                  <a:srgbClr val="000000"/>
                </a:solidFill>
                <a:latin typeface="楷体" panose="02010609060101010101" charset="-122"/>
                <a:ea typeface="楷体" panose="02010609060101010101" charset="-122"/>
                <a:cs typeface="楷体" panose="02010609060101010101" charset="-122"/>
                <a:sym typeface="+mn-ea"/>
              </a:rPr>
              <a:t>①</a:t>
            </a:r>
            <a:r>
              <a:rPr lang="zh-CN" sz="2400" dirty="0">
                <a:solidFill>
                  <a:srgbClr val="000000"/>
                </a:solidFill>
                <a:latin typeface="楷体" panose="02010609060101010101" charset="-122"/>
                <a:ea typeface="楷体" panose="02010609060101010101" charset="-122"/>
                <a:cs typeface="楷体" panose="02010609060101010101" charset="-122"/>
                <a:sym typeface="+mn-ea"/>
              </a:rPr>
              <a:t>盘中忽眼明,骈头脱襁白玉婴。</a:t>
            </a:r>
          </a:p>
          <a:p>
            <a:pPr algn="ctr" latinLnBrk="1">
              <a:lnSpc>
                <a:spcPct val="150000"/>
              </a:lnSpc>
            </a:pPr>
            <a:r>
              <a:rPr lang="zh-CN" sz="2400" dirty="0">
                <a:solidFill>
                  <a:srgbClr val="000000"/>
                </a:solidFill>
                <a:latin typeface="楷体" panose="02010609060101010101" charset="-122"/>
                <a:ea typeface="楷体" panose="02010609060101010101" charset="-122"/>
                <a:cs typeface="楷体" panose="02010609060101010101" charset="-122"/>
                <a:sym typeface="+mn-ea"/>
              </a:rPr>
              <a:t>极知耿介种性别,苦节乃与生俱生。</a:t>
            </a:r>
          </a:p>
          <a:p>
            <a:pPr algn="ctr" latinLnBrk="1">
              <a:lnSpc>
                <a:spcPct val="150000"/>
              </a:lnSpc>
            </a:pPr>
            <a:r>
              <a:rPr lang="zh-CN" sz="2400" dirty="0">
                <a:solidFill>
                  <a:srgbClr val="000000"/>
                </a:solidFill>
                <a:latin typeface="楷体" panose="02010609060101010101" charset="-122"/>
                <a:ea typeface="楷体" panose="02010609060101010101" charset="-122"/>
                <a:cs typeface="楷体" panose="02010609060101010101" charset="-122"/>
                <a:sym typeface="+mn-ea"/>
              </a:rPr>
              <a:t>我见魏征殊媚妩</a:t>
            </a:r>
            <a:r>
              <a:rPr lang="zh-CN" sz="2400" baseline="30000" dirty="0">
                <a:solidFill>
                  <a:srgbClr val="000000"/>
                </a:solidFill>
                <a:latin typeface="楷体" panose="02010609060101010101" charset="-122"/>
                <a:ea typeface="楷体" panose="02010609060101010101" charset="-122"/>
                <a:cs typeface="楷体" panose="02010609060101010101" charset="-122"/>
                <a:sym typeface="+mn-ea"/>
              </a:rPr>
              <a:t>②</a:t>
            </a:r>
            <a:r>
              <a:rPr lang="zh-CN" sz="2400" dirty="0">
                <a:solidFill>
                  <a:srgbClr val="000000"/>
                </a:solidFill>
                <a:latin typeface="楷体" panose="02010609060101010101" charset="-122"/>
                <a:ea typeface="楷体" panose="02010609060101010101" charset="-122"/>
                <a:cs typeface="楷体" panose="02010609060101010101" charset="-122"/>
                <a:sym typeface="+mn-ea"/>
              </a:rPr>
              <a:t>,约束儿童勿多取。</a:t>
            </a:r>
          </a:p>
          <a:p>
            <a:pPr algn="ctr" latinLnBrk="1">
              <a:lnSpc>
                <a:spcPct val="150000"/>
              </a:lnSpc>
            </a:pPr>
            <a:r>
              <a:rPr lang="zh-CN" sz="2400" dirty="0">
                <a:solidFill>
                  <a:srgbClr val="000000"/>
                </a:solidFill>
                <a:latin typeface="楷体" panose="02010609060101010101" charset="-122"/>
                <a:ea typeface="楷体" panose="02010609060101010101" charset="-122"/>
                <a:cs typeface="楷体" panose="02010609060101010101" charset="-122"/>
                <a:sym typeface="+mn-ea"/>
              </a:rPr>
              <a:t>人才自古要养成,放使干霄战风雨。</a:t>
            </a:r>
          </a:p>
          <a:p>
            <a:pPr algn="l" latinLnBrk="1">
              <a:lnSpc>
                <a:spcPct val="150000"/>
              </a:lnSpc>
            </a:pPr>
            <a:r>
              <a:rPr 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【注】①藜藿:藜和藿。泛指粗劣的饭菜。②唐太宗曾说,别人认为魏征言行无礼,我却觉得他很妩媚。</a:t>
            </a:r>
          </a:p>
          <a:p>
            <a:pPr algn="l" latinLnBrk="1">
              <a:lnSpc>
                <a:spcPct val="120000"/>
              </a:lnSpc>
            </a:pPr>
            <a:endPar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endParaRPr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endParaRPr 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r>
              <a:rPr lang="en-US" alt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p>
          <a:p>
            <a:pPr algn="l" latinLnBrk="1">
              <a:lnSpc>
                <a:spcPct val="120000"/>
              </a:lnSpc>
            </a:pPr>
            <a:r>
              <a:rPr lang="en-US" alt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endParaRPr 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endParaRPr>
          </a:p>
        </p:txBody>
      </p:sp>
      <p:pic>
        <p:nvPicPr>
          <p:cNvPr id="436" name="例3.eps" descr="id:2147513581;FounderCES"/>
          <p:cNvPicPr>
            <a:picLocks noChangeAspect="1"/>
          </p:cNvPicPr>
          <p:nvPr>
            <p:custDataLst>
              <p:tags r:id="rId1"/>
            </p:custDataLst>
          </p:nvPr>
        </p:nvPicPr>
        <p:blipFill>
          <a:blip r:embed="rId4"/>
          <a:stretch>
            <a:fillRect/>
          </a:stretch>
        </p:blipFill>
        <p:spPr>
          <a:xfrm>
            <a:off x="488315" y="1490980"/>
            <a:ext cx="547370" cy="252730"/>
          </a:xfrm>
          <a:prstGeom prst="rect">
            <a:avLst/>
          </a:prstGeom>
        </p:spPr>
      </p:pic>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2" end="12"/>
                                            </p:txEl>
                                          </p:spTgt>
                                        </p:tgtEl>
                                        <p:attrNameLst>
                                          <p:attrName>style.visibility</p:attrName>
                                        </p:attrNameLst>
                                      </p:cBhvr>
                                      <p:to>
                                        <p:strVal val="visible"/>
                                      </p:to>
                                    </p:set>
                                    <p:anim calcmode="lin" valueType="num">
                                      <p:cBhvr additive="base">
                                        <p:cTn id="7"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048" y="882001"/>
            <a:ext cx="11423904" cy="4310825"/>
          </a:xfrm>
          <a:prstGeom prst="rect">
            <a:avLst/>
          </a:prstGeom>
          <a:noFill/>
        </p:spPr>
        <p:txBody>
          <a:bodyPr wrap="square" lIns="0" tIns="0" rIns="0" bIns="0" rtlCol="0" anchor="t"/>
          <a:lstStyle/>
          <a:p>
            <a:pPr algn="l" latinLnBrk="1">
              <a:lnSpc>
                <a:spcPts val="4320"/>
              </a:lnSpc>
            </a:pPr>
            <a:r>
              <a:rPr lang="zh-CN" alt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续表</a:t>
            </a:r>
          </a:p>
          <a:p>
            <a:pPr algn="l" latinLnBrk="1">
              <a:lnSpc>
                <a:spcPts val="4320"/>
              </a:lnSpc>
            </a:pPr>
            <a:endParaRPr lang="en-US" sz="2400" dirty="0"/>
          </a:p>
        </p:txBody>
      </p:sp>
      <p:graphicFrame>
        <p:nvGraphicFramePr>
          <p:cNvPr id="3" name="表格 2"/>
          <p:cNvGraphicFramePr/>
          <p:nvPr>
            <p:custDataLst>
              <p:tags r:id="rId1"/>
            </p:custDataLst>
          </p:nvPr>
        </p:nvGraphicFramePr>
        <p:xfrm>
          <a:off x="396240" y="1438275"/>
          <a:ext cx="11186160" cy="5089083"/>
        </p:xfrm>
        <a:graphic>
          <a:graphicData uri="http://schemas.openxmlformats.org/drawingml/2006/table">
            <a:tbl>
              <a:tblPr/>
              <a:tblGrid>
                <a:gridCol w="1813560">
                  <a:extLst>
                    <a:ext uri="{9D8B030D-6E8A-4147-A177-3AD203B41FA5}">
                      <a16:colId xmlns:a16="http://schemas.microsoft.com/office/drawing/2014/main" val="20000"/>
                    </a:ext>
                  </a:extLst>
                </a:gridCol>
                <a:gridCol w="9372600">
                  <a:extLst>
                    <a:ext uri="{9D8B030D-6E8A-4147-A177-3AD203B41FA5}">
                      <a16:colId xmlns:a16="http://schemas.microsoft.com/office/drawing/2014/main" val="20001"/>
                    </a:ext>
                  </a:extLst>
                </a:gridCol>
              </a:tblGrid>
              <a:tr h="181610">
                <a:tc>
                  <a:txBody>
                    <a:bodyPr/>
                    <a:lstStyle/>
                    <a:p>
                      <a:pPr indent="0" algn="ctr">
                        <a:lnSpc>
                          <a:spcPct val="110000"/>
                        </a:lnSpc>
                        <a:buNone/>
                      </a:pPr>
                      <a:r>
                        <a:rPr lang="zh-CN" alt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类型</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lnSpc>
                          <a:spcPct val="110000"/>
                        </a:lnSpc>
                        <a:buNone/>
                      </a:pPr>
                      <a:r>
                        <a:rPr lang="zh-CN" alt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示例</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3220">
                <a:tc>
                  <a:txBody>
                    <a:bodyPr/>
                    <a:lstStyle/>
                    <a:p>
                      <a:pPr indent="0">
                        <a:lnSpc>
                          <a:spcPct val="110000"/>
                        </a:lnSpc>
                        <a:buNone/>
                      </a:pPr>
                      <a:r>
                        <a:rPr lang="zh-CN"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心忧天下、忧国忧民的形象</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10000"/>
                        </a:lnSpc>
                        <a:buNone/>
                      </a:pPr>
                      <a:r>
                        <a:rPr lang="zh-CN"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如杜甫。“安得广厦千万间,大庇天下寒士俱欢颜!风雨不动安如山。呜呼!何时眼前突兀见此屋,吾庐独破受冻死亦足!”诗人并不仅仅停留在个人的哀怨中,而是推己及人,表现了他忧国忧民的性格。</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44830">
                <a:tc>
                  <a:txBody>
                    <a:bodyPr/>
                    <a:lstStyle/>
                    <a:p>
                      <a:pPr indent="0">
                        <a:lnSpc>
                          <a:spcPct val="110000"/>
                        </a:lnSpc>
                        <a:buNone/>
                      </a:pPr>
                      <a:r>
                        <a:rPr lang="zh-CN"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寄情山水、归隐田园的隐者形象</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10000"/>
                        </a:lnSpc>
                        <a:buNone/>
                      </a:pPr>
                      <a:r>
                        <a:rPr lang="zh-CN"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如陶渊明。“采菊东篱下,悠然见南山”展现了悠游自在的隐居生活,表现出诗人对官场的厌恶,对田园生活的喜爱之情。 </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2585">
                <a:tc>
                  <a:txBody>
                    <a:bodyPr/>
                    <a:lstStyle/>
                    <a:p>
                      <a:pPr indent="0">
                        <a:lnSpc>
                          <a:spcPct val="110000"/>
                        </a:lnSpc>
                        <a:buNone/>
                      </a:pPr>
                      <a:r>
                        <a:rPr lang="zh-CN"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怀才不遇、壮志难酬的形象</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10000"/>
                        </a:lnSpc>
                        <a:buNone/>
                      </a:pPr>
                      <a:r>
                        <a:rPr lang="zh-CN"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如陈子昂。其《登幽州台歌》写前不见圣贤之君,后不见贤明之主,想到只有天地苍茫无限,不觉悲伤得流下眼泪。塑造了一个空怀报国为民之心却无法施展的怀才不遇的知识分子形象。</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3855">
                <a:tc>
                  <a:txBody>
                    <a:bodyPr/>
                    <a:lstStyle/>
                    <a:p>
                      <a:pPr indent="0">
                        <a:lnSpc>
                          <a:spcPct val="110000"/>
                        </a:lnSpc>
                        <a:buNone/>
                      </a:pPr>
                      <a:r>
                        <a:rPr lang="zh-CN"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友人送别、思念故乡的形象</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nSpc>
                          <a:spcPct val="110000"/>
                        </a:lnSpc>
                        <a:buNone/>
                      </a:pPr>
                      <a:r>
                        <a:rPr lang="zh-CN"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如王维。其《九月九日忆山东兄弟》“独在异乡为异客,每逢佳节倍思亲。遥知兄弟登高处,遍插茱萸少一人”,塑造了一个思念故乡亲人的诗人形象。</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ransition>
    <p:split dir="in"/>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1103630"/>
            <a:ext cx="11423650" cy="3794760"/>
          </a:xfrm>
          <a:prstGeom prst="rect">
            <a:avLst/>
          </a:prstGeom>
          <a:noFill/>
        </p:spPr>
        <p:txBody>
          <a:bodyPr wrap="square" lIns="0" tIns="0" rIns="0" bIns="0" rtlCol="0" anchor="t"/>
          <a:lstStyle/>
          <a:p>
            <a:pPr algn="l" latinLnBrk="1">
              <a:lnSpc>
                <a:spcPct val="150000"/>
              </a:lnSpc>
            </a:pPr>
            <a:r>
              <a:rPr lang="en-US" alt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诗人由苦笋联想到了魏征,这二者有何相似之处?请简要分析。</a:t>
            </a:r>
          </a:p>
          <a:p>
            <a:pPr algn="l" latinLnBrk="1">
              <a:lnSpc>
                <a:spcPct val="150000"/>
              </a:lnSpc>
            </a:pPr>
            <a:r>
              <a:rPr lang="en-US" alt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答案</a:t>
            </a:r>
            <a:r>
              <a:rPr lang="en-US" alt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   ①历史上的魏征以“犯颜直谏”著称,其言行常常令人难以接受,就像苦笋的滋味并不适口;②苦笋与生俱来的“苦节”,象征耿介的性格,与魏征方正的人格相似,应该得到认可。</a:t>
            </a:r>
          </a:p>
          <a:p>
            <a:pPr algn="l" latinLnBrk="1">
              <a:lnSpc>
                <a:spcPct val="150000"/>
              </a:lnSpc>
            </a:pP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         </a:t>
            </a:r>
            <a:r>
              <a:rPr lang="zh-CN" alt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解析</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     考生先要弄清意象的意思,然后分析诗中“苦笋”的意象有什么特征,再将其特征与魏征的性格特征联系起来,分析其中的相似点。诗中的苦笋具有清淡苦涩的特征,魏征以“犯颜直谏”著称,而这种性格令一般人难以接受,与苦笋的清淡苦涩相似;由“苦节乃与生俱生”与“极知耿介种性别”可知,“苦节”象征了“耿介”,有如魏征“方正的人格”,都是与生俱来的。</a:t>
            </a:r>
          </a:p>
          <a:p>
            <a:pPr algn="l" latinLnBrk="1">
              <a:lnSpc>
                <a:spcPct val="120000"/>
              </a:lnSpc>
            </a:pPr>
            <a:endParaRPr 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20000"/>
              </a:lnSpc>
            </a:pPr>
            <a:r>
              <a:rPr lang="en-US" alt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p>
          <a:p>
            <a:pPr algn="l" latinLnBrk="1">
              <a:lnSpc>
                <a:spcPct val="120000"/>
              </a:lnSpc>
            </a:pPr>
            <a:r>
              <a:rPr lang="en-US" alt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sym typeface="+mn-ea"/>
              </a:rPr>
              <a:t>    </a:t>
            </a:r>
            <a:endParaRPr 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 calcmode="lin" valueType="num">
                                      <p:cBhvr additive="base">
                                        <p:cTn id="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810260"/>
            <a:ext cx="11423650" cy="4382770"/>
          </a:xfrm>
          <a:prstGeom prst="rect">
            <a:avLst/>
          </a:prstGeom>
          <a:noFill/>
        </p:spPr>
        <p:txBody>
          <a:bodyPr wrap="square" lIns="0" tIns="0" rIns="0" bIns="0" rtlCol="0" anchor="t"/>
          <a:lstStyle/>
          <a:p>
            <a:pPr algn="l" latinLnBrk="1">
              <a:lnSpc>
                <a:spcPts val="4320"/>
              </a:lnSpc>
            </a:pPr>
            <a:r>
              <a:rPr lang="en-US" sz="2400" dirty="0">
                <a:solidFill>
                  <a:srgbClr val="000000"/>
                </a:solidFill>
                <a:latin typeface="宋体" panose="02010600030101010101" pitchFamily="2" charset="-122"/>
                <a:ea typeface="宋体" panose="02010600030101010101" pitchFamily="2" charset="-122"/>
                <a:cs typeface="宋体" panose="02010600030101010101" pitchFamily="34" charset="-120"/>
              </a:rPr>
              <a:t>  </a:t>
            </a:r>
            <a:r>
              <a:rPr lang="zh-CN" alt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续表</a:t>
            </a:r>
          </a:p>
          <a:p>
            <a:pPr algn="l" latinLnBrk="1">
              <a:lnSpc>
                <a:spcPts val="4320"/>
              </a:lnSpc>
            </a:pPr>
            <a:endParaRPr lang="en-US" sz="2400" dirty="0"/>
          </a:p>
        </p:txBody>
      </p:sp>
      <p:graphicFrame>
        <p:nvGraphicFramePr>
          <p:cNvPr id="4" name="表格 3"/>
          <p:cNvGraphicFramePr/>
          <p:nvPr>
            <p:custDataLst>
              <p:tags r:id="rId1"/>
            </p:custDataLst>
          </p:nvPr>
        </p:nvGraphicFramePr>
        <p:xfrm>
          <a:off x="669925" y="1374775"/>
          <a:ext cx="10988675" cy="5080764"/>
        </p:xfrm>
        <a:graphic>
          <a:graphicData uri="http://schemas.openxmlformats.org/drawingml/2006/table">
            <a:tbl>
              <a:tblPr/>
              <a:tblGrid>
                <a:gridCol w="1549400">
                  <a:extLst>
                    <a:ext uri="{9D8B030D-6E8A-4147-A177-3AD203B41FA5}">
                      <a16:colId xmlns:a16="http://schemas.microsoft.com/office/drawing/2014/main" val="20000"/>
                    </a:ext>
                  </a:extLst>
                </a:gridCol>
                <a:gridCol w="9439275">
                  <a:extLst>
                    <a:ext uri="{9D8B030D-6E8A-4147-A177-3AD203B41FA5}">
                      <a16:colId xmlns:a16="http://schemas.microsoft.com/office/drawing/2014/main" val="20001"/>
                    </a:ext>
                  </a:extLst>
                </a:gridCol>
              </a:tblGrid>
              <a:tr h="292100">
                <a:tc>
                  <a:txBody>
                    <a:bodyPr/>
                    <a:lstStyle/>
                    <a:p>
                      <a:pPr algn="ctr" latinLnBrk="1">
                        <a:lnSpc>
                          <a:spcPct val="100000"/>
                        </a:lnSpc>
                        <a:buClrTx/>
                        <a:buSzTx/>
                        <a:buFontTx/>
                        <a:buNone/>
                      </a:pPr>
                      <a:r>
                        <a:rPr lang="zh-CN" alt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类型</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ctr" latinLnBrk="1">
                        <a:lnSpc>
                          <a:spcPct val="100000"/>
                        </a:lnSpc>
                        <a:buClrTx/>
                        <a:buSzTx/>
                        <a:buFontTx/>
                        <a:buNone/>
                      </a:pPr>
                      <a:r>
                        <a:rPr lang="zh-CN" alt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示例</a:t>
                      </a: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92100">
                <a:tc>
                  <a:txBody>
                    <a:bodyPr/>
                    <a:lstStyle/>
                    <a:p>
                      <a:pPr algn="l" latinLnBrk="1">
                        <a:lnSpc>
                          <a:spcPct val="110000"/>
                        </a:lnSpc>
                        <a:buClrTx/>
                        <a:buSzTx/>
                        <a:buFontTx/>
                        <a:buNone/>
                      </a:pPr>
                      <a:r>
                        <a:rPr lang="zh-CN"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金戈铁马、驰骋沙场的形象</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latinLnBrk="1">
                        <a:lnSpc>
                          <a:spcPct val="110000"/>
                        </a:lnSpc>
                        <a:buClrTx/>
                        <a:buSzTx/>
                        <a:buFontTx/>
                        <a:buNone/>
                      </a:pPr>
                      <a:r>
                        <a:rPr lang="zh-CN"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如王昌龄。其《出塞二首(其一)》中有“但使龙城飞将在,不教胡马度阴山”,我们仿佛看到了一位英勇的战士,战争的艰辛与磨难不能改变他保家卫国的雄心壮志。</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83565">
                <a:tc>
                  <a:txBody>
                    <a:bodyPr/>
                    <a:lstStyle/>
                    <a:p>
                      <a:pPr algn="l" latinLnBrk="1">
                        <a:lnSpc>
                          <a:spcPct val="110000"/>
                        </a:lnSpc>
                        <a:buClrTx/>
                        <a:buSzTx/>
                        <a:buFontTx/>
                        <a:buNone/>
                      </a:pPr>
                      <a:r>
                        <a:rPr lang="zh-CN"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历经磨难、坚持追求的形象</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latinLnBrk="1">
                        <a:lnSpc>
                          <a:spcPct val="110000"/>
                        </a:lnSpc>
                        <a:buClrTx/>
                        <a:buSzTx/>
                        <a:buFontTx/>
                        <a:buNone/>
                      </a:pPr>
                      <a:r>
                        <a:rPr lang="zh-CN"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如屈原。其《离骚》中的“亦余心之所善兮,虽九死其犹未悔”“虽体解吾犹未变兮”,再现了诗人不愿同流合污,不低头、不屈服,执着地追求真理的形象。</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4200">
                <a:tc>
                  <a:txBody>
                    <a:bodyPr/>
                    <a:lstStyle/>
                    <a:p>
                      <a:pPr algn="l" latinLnBrk="1">
                        <a:lnSpc>
                          <a:spcPct val="110000"/>
                        </a:lnSpc>
                        <a:buClrTx/>
                        <a:buSzTx/>
                        <a:buFontTx/>
                        <a:buNone/>
                      </a:pPr>
                      <a:r>
                        <a:rPr lang="zh-CN"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胸怀宽广、豪放洒脱的形象</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latinLnBrk="1">
                        <a:lnSpc>
                          <a:spcPct val="110000"/>
                        </a:lnSpc>
                        <a:buClrTx/>
                        <a:buSzTx/>
                        <a:buFontTx/>
                        <a:buNone/>
                      </a:pPr>
                      <a:r>
                        <a:rPr lang="zh-CN"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如苏轼。其《定风波》中的“莫听穿林打叶声,何妨吟啸且徐行。竹杖芒鞋轻胜马,谁怕?一蓑烟雨任平生”,让我们看到了词人在风雨中拄着竹杖、穿着芒鞋、吟啸徐行、豪放洒脱的形象。</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83565">
                <a:tc>
                  <a:txBody>
                    <a:bodyPr/>
                    <a:lstStyle/>
                    <a:p>
                      <a:pPr algn="l" latinLnBrk="1">
                        <a:lnSpc>
                          <a:spcPct val="110000"/>
                        </a:lnSpc>
                        <a:buClrTx/>
                        <a:buSzTx/>
                        <a:buFontTx/>
                        <a:buNone/>
                      </a:pPr>
                      <a:r>
                        <a:rPr lang="zh-CN"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寂寞愁苦、身世飘零的形象</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algn="l" latinLnBrk="1">
                        <a:lnSpc>
                          <a:spcPct val="110000"/>
                        </a:lnSpc>
                        <a:buClrTx/>
                        <a:buSzTx/>
                        <a:buFontTx/>
                        <a:buNone/>
                      </a:pPr>
                      <a:r>
                        <a:rPr lang="zh-CN" altLang="en-US" sz="2400" b="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如李清照。在《声声慢》中,我们看到了一个流落无依、形影相吊、漂泊江南的词人形象,亡国之痛、孀居之悲、沦落之苦齐上心头。</a:t>
                      </a: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ransition>
    <p:split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1417320"/>
            <a:ext cx="11423650" cy="3248025"/>
          </a:xfrm>
          <a:prstGeom prst="rect">
            <a:avLst/>
          </a:prstGeom>
          <a:noFill/>
        </p:spPr>
        <p:txBody>
          <a:bodyPr wrap="square" lIns="0" tIns="0" rIns="0" bIns="0" rtlCol="0" anchor="t"/>
          <a:lstStyle/>
          <a:p>
            <a:pPr algn="l" latinLnBrk="1">
              <a:lnSpc>
                <a:spcPct val="150000"/>
              </a:lnSpc>
            </a:pPr>
            <a:r>
              <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二、典例示范</a:t>
            </a:r>
          </a:p>
          <a:p>
            <a:pPr algn="l" latinLnBrk="1">
              <a:lnSpc>
                <a:spcPct val="15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1.(2020年全国Ⅲ卷)诗人由苦笋联想到了魏征,这二者有何相似之处?请简要分析。</a:t>
            </a:r>
          </a:p>
          <a:p>
            <a:pPr algn="l" latinLnBrk="1">
              <a:lnSpc>
                <a:spcPct val="15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2.(2019年浙江卷)全诗是如何运用多种手法塑造李将军的独特形象的?请结合诗句分析。</a:t>
            </a:r>
          </a:p>
          <a:p>
            <a:pPr algn="l" latinLnBrk="1">
              <a:lnSpc>
                <a:spcPct val="15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3.(2017年全国Ⅱ卷)本诗首联表现了诗人什么样的性格?请加以分析。</a:t>
            </a:r>
          </a:p>
          <a:p>
            <a:pPr algn="l" latinLnBrk="1">
              <a:lnSpc>
                <a:spcPct val="15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4.(2014年山东卷)诗中“陈居士”的形象特点是什么?请结合两首诗加以分析。</a:t>
            </a:r>
          </a:p>
          <a:p>
            <a:pPr algn="l" latinLnBrk="1">
              <a:lnSpc>
                <a:spcPct val="150000"/>
              </a:lnSpc>
            </a:pPr>
            <a:endPar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p:txBody>
      </p:sp>
    </p:spTree>
  </p:cSld>
  <p:clrMapOvr>
    <a:masterClrMapping/>
  </p:clrMapOvr>
  <p:transition>
    <p:split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A5F36CB5-CF13-B166-5906-6766DADD5360}"/>
              </a:ext>
            </a:extLst>
          </p:cNvPr>
          <p:cNvSpPr txBox="1"/>
          <p:nvPr/>
        </p:nvSpPr>
        <p:spPr>
          <a:xfrm>
            <a:off x="194982" y="275664"/>
            <a:ext cx="11914095" cy="6259855"/>
          </a:xfrm>
          <a:prstGeom prst="rect">
            <a:avLst/>
          </a:prstGeom>
          <a:noFill/>
        </p:spPr>
        <p:txBody>
          <a:bodyPr wrap="square" rtlCol="0">
            <a:spAutoFit/>
          </a:bodyPr>
          <a:lstStyle/>
          <a:p>
            <a:pPr algn="l"/>
            <a:endParaRPr lang="en-US" altLang="zh-CN" b="1" i="0" dirty="0">
              <a:solidFill>
                <a:srgbClr val="1E1E1E"/>
              </a:solidFill>
              <a:effectLst/>
              <a:latin typeface="宋体" panose="02010600030101010101" pitchFamily="2" charset="-122"/>
              <a:ea typeface="宋体" panose="02010600030101010101" pitchFamily="2" charset="-122"/>
            </a:endParaRPr>
          </a:p>
          <a:p>
            <a:pPr algn="l"/>
            <a:r>
              <a:rPr lang="zh-CN" altLang="en-US" b="1" i="0" dirty="0">
                <a:solidFill>
                  <a:srgbClr val="1E1E1E"/>
                </a:solidFill>
                <a:effectLst/>
                <a:latin typeface="宋体" panose="02010600030101010101" pitchFamily="2" charset="-122"/>
                <a:ea typeface="宋体" panose="02010600030101010101" pitchFamily="2" charset="-122"/>
              </a:rPr>
              <a:t>古代诗歌阅读（本题共</a:t>
            </a:r>
            <a:r>
              <a:rPr lang="en-US" altLang="zh-CN" b="1" i="0" dirty="0">
                <a:solidFill>
                  <a:srgbClr val="1E1E1E"/>
                </a:solidFill>
                <a:effectLst/>
                <a:latin typeface="宋体" panose="02010600030101010101" pitchFamily="2" charset="-122"/>
                <a:ea typeface="宋体" panose="02010600030101010101" pitchFamily="2" charset="-122"/>
              </a:rPr>
              <a:t>2</a:t>
            </a:r>
            <a:r>
              <a:rPr lang="zh-CN" altLang="en-US" b="1" i="0" dirty="0">
                <a:solidFill>
                  <a:srgbClr val="1E1E1E"/>
                </a:solidFill>
                <a:effectLst/>
                <a:latin typeface="宋体" panose="02010600030101010101" pitchFamily="2" charset="-122"/>
                <a:ea typeface="宋体" panose="02010600030101010101" pitchFamily="2" charset="-122"/>
              </a:rPr>
              <a:t>小题，</a:t>
            </a:r>
            <a:r>
              <a:rPr lang="en-US" altLang="zh-CN" b="1" i="0" dirty="0">
                <a:solidFill>
                  <a:srgbClr val="1E1E1E"/>
                </a:solidFill>
                <a:effectLst/>
                <a:latin typeface="宋体" panose="02010600030101010101" pitchFamily="2" charset="-122"/>
                <a:ea typeface="宋体" panose="02010600030101010101" pitchFamily="2" charset="-122"/>
              </a:rPr>
              <a:t>9</a:t>
            </a:r>
            <a:r>
              <a:rPr lang="zh-CN" altLang="en-US" b="1" i="0" dirty="0">
                <a:solidFill>
                  <a:srgbClr val="1E1E1E"/>
                </a:solidFill>
                <a:effectLst/>
                <a:latin typeface="宋体" panose="02010600030101010101" pitchFamily="2" charset="-122"/>
                <a:ea typeface="宋体" panose="02010600030101010101" pitchFamily="2" charset="-122"/>
              </a:rPr>
              <a:t>分）</a:t>
            </a:r>
            <a:endParaRPr lang="zh-CN" altLang="en-US" b="0" i="0" dirty="0">
              <a:solidFill>
                <a:srgbClr val="1E1E1E"/>
              </a:solidFill>
              <a:effectLst/>
              <a:latin typeface="宋体" panose="02010600030101010101" pitchFamily="2" charset="-122"/>
              <a:ea typeface="宋体" panose="02010600030101010101" pitchFamily="2" charset="-122"/>
            </a:endParaRPr>
          </a:p>
          <a:p>
            <a:pPr algn="l"/>
            <a:r>
              <a:rPr lang="zh-CN" altLang="en-US" b="0" i="0" dirty="0">
                <a:solidFill>
                  <a:srgbClr val="1E1E1E"/>
                </a:solidFill>
                <a:effectLst/>
                <a:latin typeface="宋体" panose="02010600030101010101" pitchFamily="2" charset="-122"/>
                <a:ea typeface="宋体" panose="02010600030101010101" pitchFamily="2" charset="-122"/>
              </a:rPr>
              <a:t>阅读下面这首宋诗，完成下面小题。</a:t>
            </a:r>
          </a:p>
          <a:p>
            <a:pPr algn="ctr">
              <a:lnSpc>
                <a:spcPct val="150000"/>
              </a:lnSpc>
            </a:pPr>
            <a:r>
              <a:rPr lang="zh-CN" altLang="en-US" b="0" i="0" dirty="0">
                <a:solidFill>
                  <a:srgbClr val="1E1E1E"/>
                </a:solidFill>
                <a:effectLst/>
                <a:latin typeface="宋体" panose="02010600030101010101" pitchFamily="2" charset="-122"/>
                <a:ea typeface="宋体" panose="02010600030101010101" pitchFamily="2" charset="-122"/>
              </a:rPr>
              <a:t>苦笋</a:t>
            </a:r>
          </a:p>
          <a:p>
            <a:pPr algn="ctr">
              <a:lnSpc>
                <a:spcPct val="150000"/>
              </a:lnSpc>
            </a:pPr>
            <a:r>
              <a:rPr lang="zh-CN" altLang="en-US" b="0" i="0" dirty="0">
                <a:solidFill>
                  <a:srgbClr val="1E1E1E"/>
                </a:solidFill>
                <a:effectLst/>
                <a:latin typeface="宋体" panose="02010600030101010101" pitchFamily="2" charset="-122"/>
                <a:ea typeface="宋体" panose="02010600030101010101" pitchFamily="2" charset="-122"/>
              </a:rPr>
              <a:t>陆游</a:t>
            </a:r>
          </a:p>
          <a:p>
            <a:pPr algn="ctr">
              <a:lnSpc>
                <a:spcPct val="150000"/>
              </a:lnSpc>
            </a:pPr>
            <a:r>
              <a:rPr lang="zh-CN" altLang="en-US" b="0" i="0" dirty="0">
                <a:solidFill>
                  <a:srgbClr val="1E1E1E"/>
                </a:solidFill>
                <a:effectLst/>
                <a:latin typeface="宋体" panose="02010600030101010101" pitchFamily="2" charset="-122"/>
                <a:ea typeface="宋体" panose="02010600030101010101" pitchFamily="2" charset="-122"/>
              </a:rPr>
              <a:t>藜藿盘中忽眼明</a:t>
            </a:r>
            <a:r>
              <a:rPr lang="zh-CN" altLang="en-US" b="0" i="0" baseline="30000" dirty="0">
                <a:solidFill>
                  <a:srgbClr val="1E1E1E"/>
                </a:solidFill>
                <a:effectLst/>
                <a:latin typeface="宋体" panose="02010600030101010101" pitchFamily="2" charset="-122"/>
                <a:ea typeface="宋体" panose="02010600030101010101" pitchFamily="2" charset="-122"/>
              </a:rPr>
              <a:t>①</a:t>
            </a:r>
            <a:r>
              <a:rPr lang="zh-CN" altLang="en-US" b="0" i="0" dirty="0">
                <a:solidFill>
                  <a:srgbClr val="1E1E1E"/>
                </a:solidFill>
                <a:effectLst/>
                <a:latin typeface="宋体" panose="02010600030101010101" pitchFamily="2" charset="-122"/>
                <a:ea typeface="宋体" panose="02010600030101010101" pitchFamily="2" charset="-122"/>
              </a:rPr>
              <a:t>，骈头脱襁白玉婴。</a:t>
            </a:r>
          </a:p>
          <a:p>
            <a:pPr algn="ctr">
              <a:lnSpc>
                <a:spcPct val="150000"/>
              </a:lnSpc>
            </a:pPr>
            <a:r>
              <a:rPr lang="zh-CN" altLang="en-US" b="0" i="0" dirty="0">
                <a:solidFill>
                  <a:srgbClr val="1E1E1E"/>
                </a:solidFill>
                <a:effectLst/>
                <a:latin typeface="宋体" panose="02010600030101010101" pitchFamily="2" charset="-122"/>
                <a:ea typeface="宋体" panose="02010600030101010101" pitchFamily="2" charset="-122"/>
              </a:rPr>
              <a:t>极知耿介种性别，苦节乃与生俱生。</a:t>
            </a:r>
          </a:p>
          <a:p>
            <a:pPr algn="ctr">
              <a:lnSpc>
                <a:spcPct val="150000"/>
              </a:lnSpc>
            </a:pPr>
            <a:r>
              <a:rPr lang="zh-CN" altLang="en-US" b="0" i="0" dirty="0">
                <a:solidFill>
                  <a:srgbClr val="1E1E1E"/>
                </a:solidFill>
                <a:effectLst/>
                <a:latin typeface="宋体" panose="02010600030101010101" pitchFamily="2" charset="-122"/>
                <a:ea typeface="宋体" panose="02010600030101010101" pitchFamily="2" charset="-122"/>
              </a:rPr>
              <a:t>我见魏征殊媚妩</a:t>
            </a:r>
            <a:r>
              <a:rPr lang="zh-CN" altLang="en-US" b="0" i="0" baseline="30000" dirty="0">
                <a:solidFill>
                  <a:srgbClr val="1E1E1E"/>
                </a:solidFill>
                <a:effectLst/>
                <a:latin typeface="宋体" panose="02010600030101010101" pitchFamily="2" charset="-122"/>
                <a:ea typeface="宋体" panose="02010600030101010101" pitchFamily="2" charset="-122"/>
              </a:rPr>
              <a:t>②</a:t>
            </a:r>
            <a:r>
              <a:rPr lang="zh-CN" altLang="en-US" b="0" i="0" dirty="0">
                <a:solidFill>
                  <a:srgbClr val="1E1E1E"/>
                </a:solidFill>
                <a:effectLst/>
                <a:latin typeface="宋体" panose="02010600030101010101" pitchFamily="2" charset="-122"/>
                <a:ea typeface="宋体" panose="02010600030101010101" pitchFamily="2" charset="-122"/>
              </a:rPr>
              <a:t>，约束儿童勿多取。</a:t>
            </a:r>
          </a:p>
          <a:p>
            <a:pPr algn="ctr">
              <a:lnSpc>
                <a:spcPct val="150000"/>
              </a:lnSpc>
            </a:pPr>
            <a:r>
              <a:rPr lang="zh-CN" altLang="en-US" b="0" i="0" dirty="0">
                <a:solidFill>
                  <a:srgbClr val="1E1E1E"/>
                </a:solidFill>
                <a:effectLst/>
                <a:latin typeface="宋体" panose="02010600030101010101" pitchFamily="2" charset="-122"/>
                <a:ea typeface="宋体" panose="02010600030101010101" pitchFamily="2" charset="-122"/>
              </a:rPr>
              <a:t>人才自古要养成，放使干霄战风雨。</a:t>
            </a:r>
          </a:p>
          <a:p>
            <a:pPr algn="l">
              <a:lnSpc>
                <a:spcPct val="150000"/>
              </a:lnSpc>
            </a:pPr>
            <a:r>
              <a:rPr lang="en-US" altLang="zh-CN" b="0" i="0" dirty="0">
                <a:solidFill>
                  <a:srgbClr val="1E1E1E"/>
                </a:solidFill>
                <a:effectLst/>
                <a:latin typeface="宋体" panose="02010600030101010101" pitchFamily="2" charset="-122"/>
                <a:ea typeface="宋体" panose="02010600030101010101" pitchFamily="2" charset="-122"/>
              </a:rPr>
              <a:t>【</a:t>
            </a:r>
            <a:r>
              <a:rPr lang="zh-CN" altLang="en-US" b="0" i="0" dirty="0">
                <a:solidFill>
                  <a:srgbClr val="1E1E1E"/>
                </a:solidFill>
                <a:effectLst/>
                <a:latin typeface="宋体" panose="02010600030101010101" pitchFamily="2" charset="-122"/>
                <a:ea typeface="宋体" panose="02010600030101010101" pitchFamily="2" charset="-122"/>
              </a:rPr>
              <a:t>注</a:t>
            </a:r>
            <a:r>
              <a:rPr lang="en-US" altLang="zh-CN" b="0" i="0" dirty="0">
                <a:solidFill>
                  <a:srgbClr val="1E1E1E"/>
                </a:solidFill>
                <a:effectLst/>
                <a:latin typeface="宋体" panose="02010600030101010101" pitchFamily="2" charset="-122"/>
                <a:ea typeface="宋体" panose="02010600030101010101" pitchFamily="2" charset="-122"/>
              </a:rPr>
              <a:t>】①</a:t>
            </a:r>
            <a:r>
              <a:rPr lang="zh-CN" altLang="en-US" b="0" i="0" dirty="0">
                <a:solidFill>
                  <a:srgbClr val="1E1E1E"/>
                </a:solidFill>
                <a:effectLst/>
                <a:latin typeface="宋体" panose="02010600030101010101" pitchFamily="2" charset="-122"/>
                <a:ea typeface="宋体" panose="02010600030101010101" pitchFamily="2" charset="-122"/>
              </a:rPr>
              <a:t>藜藿：藜和藿。泛指粗劣的饭菜。②唐太宗曾说，别人认为魏征言行无礼，我却觉得他很妩媚。</a:t>
            </a:r>
          </a:p>
          <a:p>
            <a:pPr algn="l">
              <a:lnSpc>
                <a:spcPct val="150000"/>
              </a:lnSpc>
            </a:pPr>
            <a:r>
              <a:rPr lang="en-US" altLang="zh-CN" b="0" i="0" dirty="0">
                <a:solidFill>
                  <a:srgbClr val="1E1E1E"/>
                </a:solidFill>
                <a:effectLst/>
                <a:latin typeface="宋体" panose="02010600030101010101" pitchFamily="2" charset="-122"/>
                <a:ea typeface="宋体" panose="02010600030101010101" pitchFamily="2" charset="-122"/>
              </a:rPr>
              <a:t>14. </a:t>
            </a:r>
            <a:r>
              <a:rPr lang="zh-CN" altLang="en-US" b="0" i="0" dirty="0">
                <a:solidFill>
                  <a:srgbClr val="1E1E1E"/>
                </a:solidFill>
                <a:effectLst/>
                <a:latin typeface="宋体" panose="02010600030101010101" pitchFamily="2" charset="-122"/>
                <a:ea typeface="宋体" panose="02010600030101010101" pitchFamily="2" charset="-122"/>
              </a:rPr>
              <a:t>下列对这首诗的理解和赏析，不正确的一项是（   ）</a:t>
            </a:r>
          </a:p>
          <a:p>
            <a:pPr algn="l">
              <a:lnSpc>
                <a:spcPct val="150000"/>
              </a:lnSpc>
            </a:pPr>
            <a:r>
              <a:rPr lang="en-US" altLang="zh-CN" b="0" i="0" dirty="0">
                <a:solidFill>
                  <a:srgbClr val="1E1E1E"/>
                </a:solidFill>
                <a:effectLst/>
                <a:latin typeface="宋体" panose="02010600030101010101" pitchFamily="2" charset="-122"/>
                <a:ea typeface="宋体" panose="02010600030101010101" pitchFamily="2" charset="-122"/>
              </a:rPr>
              <a:t>A. </a:t>
            </a:r>
            <a:r>
              <a:rPr lang="zh-CN" altLang="en-US" b="0" i="0" dirty="0">
                <a:solidFill>
                  <a:srgbClr val="1E1E1E"/>
                </a:solidFill>
                <a:effectLst/>
                <a:latin typeface="宋体" panose="02010600030101010101" pitchFamily="2" charset="-122"/>
                <a:ea typeface="宋体" panose="02010600030101010101" pitchFamily="2" charset="-122"/>
              </a:rPr>
              <a:t>诗人看到盘中摆放的一对剥去外皮的竹笋，洁白鲜嫩，不禁眼前一亮。</a:t>
            </a:r>
          </a:p>
          <a:p>
            <a:pPr algn="l">
              <a:lnSpc>
                <a:spcPct val="150000"/>
              </a:lnSpc>
            </a:pPr>
            <a:r>
              <a:rPr lang="en-US" altLang="zh-CN" b="0" i="0" dirty="0">
                <a:solidFill>
                  <a:srgbClr val="1E1E1E"/>
                </a:solidFill>
                <a:effectLst/>
                <a:latin typeface="宋体" panose="02010600030101010101" pitchFamily="2" charset="-122"/>
                <a:ea typeface="宋体" panose="02010600030101010101" pitchFamily="2" charset="-122"/>
              </a:rPr>
              <a:t>B. </a:t>
            </a:r>
            <a:r>
              <a:rPr lang="zh-CN" altLang="en-US" b="0" i="0" dirty="0">
                <a:solidFill>
                  <a:srgbClr val="1E1E1E"/>
                </a:solidFill>
                <a:effectLst/>
                <a:latin typeface="宋体" panose="02010600030101010101" pitchFamily="2" charset="-122"/>
                <a:ea typeface="宋体" panose="02010600030101010101" pitchFamily="2" charset="-122"/>
              </a:rPr>
              <a:t>诗的三、四两句既是对苦笋的直接描写，又有所引申，使苦笋人格化。</a:t>
            </a:r>
          </a:p>
          <a:p>
            <a:pPr algn="l">
              <a:lnSpc>
                <a:spcPct val="150000"/>
              </a:lnSpc>
            </a:pPr>
            <a:r>
              <a:rPr lang="en-US" altLang="zh-CN" b="0" i="0" dirty="0">
                <a:solidFill>
                  <a:srgbClr val="1E1E1E"/>
                </a:solidFill>
                <a:effectLst/>
                <a:latin typeface="宋体" panose="02010600030101010101" pitchFamily="2" charset="-122"/>
                <a:ea typeface="宋体" panose="02010600030101010101" pitchFamily="2" charset="-122"/>
              </a:rPr>
              <a:t>C. </a:t>
            </a:r>
            <a:r>
              <a:rPr lang="zh-CN" altLang="en-US" b="0" i="0" dirty="0">
                <a:solidFill>
                  <a:srgbClr val="1E1E1E"/>
                </a:solidFill>
                <a:effectLst/>
                <a:latin typeface="宋体" panose="02010600030101010101" pitchFamily="2" charset="-122"/>
                <a:ea typeface="宋体" panose="02010600030101010101" pitchFamily="2" charset="-122"/>
              </a:rPr>
              <a:t>诗人虽然喜爱苦笋，但毕竟吃起来口感苦涩，所以吩咐不要过多取食。</a:t>
            </a:r>
          </a:p>
          <a:p>
            <a:pPr algn="l">
              <a:lnSpc>
                <a:spcPct val="150000"/>
              </a:lnSpc>
            </a:pPr>
            <a:r>
              <a:rPr lang="en-US" altLang="zh-CN" b="0" i="0" dirty="0">
                <a:solidFill>
                  <a:srgbClr val="1E1E1E"/>
                </a:solidFill>
                <a:effectLst/>
                <a:latin typeface="宋体" panose="02010600030101010101" pitchFamily="2" charset="-122"/>
                <a:ea typeface="宋体" panose="02010600030101010101" pitchFamily="2" charset="-122"/>
              </a:rPr>
              <a:t>D. </a:t>
            </a:r>
            <a:r>
              <a:rPr lang="zh-CN" altLang="en-US" b="0" i="0" dirty="0">
                <a:solidFill>
                  <a:srgbClr val="1E1E1E"/>
                </a:solidFill>
                <a:effectLst/>
                <a:latin typeface="宋体" panose="02010600030101010101" pitchFamily="2" charset="-122"/>
                <a:ea typeface="宋体" panose="02010600030101010101" pitchFamily="2" charset="-122"/>
              </a:rPr>
              <a:t>全诗以议论收尾，指出人才养成既需要发展空间，也要经受风雨磨炼。</a:t>
            </a:r>
          </a:p>
          <a:p>
            <a:pPr algn="l">
              <a:lnSpc>
                <a:spcPct val="150000"/>
              </a:lnSpc>
            </a:pPr>
            <a:r>
              <a:rPr lang="en-US" altLang="zh-CN" b="0" i="0" dirty="0">
                <a:solidFill>
                  <a:srgbClr val="1E1E1E"/>
                </a:solidFill>
                <a:effectLst/>
                <a:latin typeface="宋体" panose="02010600030101010101" pitchFamily="2" charset="-122"/>
                <a:ea typeface="宋体" panose="02010600030101010101" pitchFamily="2" charset="-122"/>
              </a:rPr>
              <a:t>15. </a:t>
            </a:r>
            <a:r>
              <a:rPr lang="zh-CN" altLang="en-US" b="0" i="0" dirty="0">
                <a:solidFill>
                  <a:srgbClr val="1E1E1E"/>
                </a:solidFill>
                <a:effectLst/>
                <a:latin typeface="宋体" panose="02010600030101010101" pitchFamily="2" charset="-122"/>
                <a:ea typeface="宋体" panose="02010600030101010101" pitchFamily="2" charset="-122"/>
              </a:rPr>
              <a:t>诗人由苦笋联想到了魏征，这二者有何相似之处？请简要分析。</a:t>
            </a:r>
          </a:p>
        </p:txBody>
      </p:sp>
    </p:spTree>
    <p:extLst>
      <p:ext uri="{BB962C8B-B14F-4D97-AF65-F5344CB8AC3E}">
        <p14:creationId xmlns:p14="http://schemas.microsoft.com/office/powerpoint/2010/main" val="4138406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71FD84-F7A6-FE43-81FA-B9CD1817EB52}"/>
            </a:ext>
          </a:extLst>
        </p:cNvPr>
        <p:cNvGrpSpPr/>
        <p:nvPr/>
      </p:nvGrpSpPr>
      <p:grpSpPr>
        <a:xfrm>
          <a:off x="0" y="0"/>
          <a:ext cx="0" cy="0"/>
          <a:chOff x="0" y="0"/>
          <a:chExt cx="0" cy="0"/>
        </a:xfrm>
      </p:grpSpPr>
      <p:sp>
        <p:nvSpPr>
          <p:cNvPr id="2" name="文本框 1">
            <a:extLst>
              <a:ext uri="{FF2B5EF4-FFF2-40B4-BE49-F238E27FC236}">
                <a16:creationId xmlns:a16="http://schemas.microsoft.com/office/drawing/2014/main" id="{1218B444-6FD1-8F98-6813-38C153FD8FC4}"/>
              </a:ext>
            </a:extLst>
          </p:cNvPr>
          <p:cNvSpPr txBox="1"/>
          <p:nvPr/>
        </p:nvSpPr>
        <p:spPr>
          <a:xfrm>
            <a:off x="316006" y="820270"/>
            <a:ext cx="11651876" cy="5909310"/>
          </a:xfrm>
          <a:prstGeom prst="rect">
            <a:avLst/>
          </a:prstGeom>
          <a:noFill/>
        </p:spPr>
        <p:txBody>
          <a:bodyPr wrap="square" rtlCol="0">
            <a:spAutoFit/>
          </a:bodyPr>
          <a:lstStyle/>
          <a:p>
            <a:pPr algn="l"/>
            <a:r>
              <a:rPr lang="zh-CN" altLang="en-US" b="1" i="0" dirty="0">
                <a:solidFill>
                  <a:srgbClr val="1E1E1E"/>
                </a:solidFill>
                <a:effectLst/>
                <a:latin typeface="宋体" panose="02010600030101010101" pitchFamily="2" charset="-122"/>
                <a:ea typeface="宋体" panose="02010600030101010101" pitchFamily="2" charset="-122"/>
              </a:rPr>
              <a:t>古代诗歌阅读（本题共</a:t>
            </a:r>
            <a:r>
              <a:rPr lang="en-US" altLang="zh-CN" b="1" i="0" dirty="0">
                <a:solidFill>
                  <a:srgbClr val="1E1E1E"/>
                </a:solidFill>
                <a:effectLst/>
                <a:latin typeface="宋体" panose="02010600030101010101" pitchFamily="2" charset="-122"/>
                <a:ea typeface="宋体" panose="02010600030101010101" pitchFamily="2" charset="-122"/>
              </a:rPr>
              <a:t>2</a:t>
            </a:r>
            <a:r>
              <a:rPr lang="zh-CN" altLang="en-US" b="1" i="0" dirty="0">
                <a:solidFill>
                  <a:srgbClr val="1E1E1E"/>
                </a:solidFill>
                <a:effectLst/>
                <a:latin typeface="宋体" panose="02010600030101010101" pitchFamily="2" charset="-122"/>
                <a:ea typeface="宋体" panose="02010600030101010101" pitchFamily="2" charset="-122"/>
              </a:rPr>
              <a:t>小题，</a:t>
            </a:r>
            <a:r>
              <a:rPr lang="en-US" altLang="zh-CN" b="1" i="0" dirty="0">
                <a:solidFill>
                  <a:srgbClr val="1E1E1E"/>
                </a:solidFill>
                <a:effectLst/>
                <a:latin typeface="宋体" panose="02010600030101010101" pitchFamily="2" charset="-122"/>
                <a:ea typeface="宋体" panose="02010600030101010101" pitchFamily="2" charset="-122"/>
              </a:rPr>
              <a:t>9</a:t>
            </a:r>
            <a:r>
              <a:rPr lang="zh-CN" altLang="en-US" b="1" i="0" dirty="0">
                <a:solidFill>
                  <a:srgbClr val="1E1E1E"/>
                </a:solidFill>
                <a:effectLst/>
                <a:latin typeface="宋体" panose="02010600030101010101" pitchFamily="2" charset="-122"/>
                <a:ea typeface="宋体" panose="02010600030101010101" pitchFamily="2" charset="-122"/>
              </a:rPr>
              <a:t>分）</a:t>
            </a:r>
            <a:endParaRPr lang="zh-CN" altLang="en-US" b="0" i="0" dirty="0">
              <a:solidFill>
                <a:srgbClr val="1E1E1E"/>
              </a:solidFill>
              <a:effectLst/>
              <a:latin typeface="宋体" panose="02010600030101010101" pitchFamily="2" charset="-122"/>
              <a:ea typeface="宋体" panose="02010600030101010101" pitchFamily="2" charset="-122"/>
            </a:endParaRPr>
          </a:p>
          <a:p>
            <a:pPr algn="l"/>
            <a:r>
              <a:rPr lang="zh-CN" altLang="en-US" b="0" i="0" dirty="0">
                <a:solidFill>
                  <a:srgbClr val="1E1E1E"/>
                </a:solidFill>
                <a:effectLst/>
                <a:latin typeface="宋体" panose="02010600030101010101" pitchFamily="2" charset="-122"/>
                <a:ea typeface="宋体" panose="02010600030101010101" pitchFamily="2" charset="-122"/>
              </a:rPr>
              <a:t>阅读下面这首宋诗，完成下面小题。</a:t>
            </a:r>
          </a:p>
          <a:p>
            <a:pPr algn="ctr"/>
            <a:r>
              <a:rPr lang="zh-CN" altLang="en-US" b="0" i="0" dirty="0">
                <a:solidFill>
                  <a:srgbClr val="1E1E1E"/>
                </a:solidFill>
                <a:effectLst/>
                <a:latin typeface="宋体" panose="02010600030101010101" pitchFamily="2" charset="-122"/>
                <a:ea typeface="宋体" panose="02010600030101010101" pitchFamily="2" charset="-122"/>
              </a:rPr>
              <a:t>苦笋</a:t>
            </a:r>
          </a:p>
          <a:p>
            <a:pPr algn="ctr"/>
            <a:r>
              <a:rPr lang="zh-CN" altLang="en-US" b="0" i="0" dirty="0">
                <a:solidFill>
                  <a:srgbClr val="1E1E1E"/>
                </a:solidFill>
                <a:effectLst/>
                <a:latin typeface="宋体" panose="02010600030101010101" pitchFamily="2" charset="-122"/>
                <a:ea typeface="宋体" panose="02010600030101010101" pitchFamily="2" charset="-122"/>
              </a:rPr>
              <a:t>陆游</a:t>
            </a:r>
          </a:p>
          <a:p>
            <a:pPr algn="ctr"/>
            <a:r>
              <a:rPr lang="zh-CN" altLang="en-US" b="0" i="0" dirty="0">
                <a:solidFill>
                  <a:srgbClr val="1E1E1E"/>
                </a:solidFill>
                <a:effectLst/>
                <a:latin typeface="宋体" panose="02010600030101010101" pitchFamily="2" charset="-122"/>
                <a:ea typeface="宋体" panose="02010600030101010101" pitchFamily="2" charset="-122"/>
              </a:rPr>
              <a:t>藜藿盘中忽眼明</a:t>
            </a:r>
            <a:r>
              <a:rPr lang="zh-CN" altLang="en-US" b="0" i="0" baseline="30000" dirty="0">
                <a:solidFill>
                  <a:srgbClr val="1E1E1E"/>
                </a:solidFill>
                <a:effectLst/>
                <a:latin typeface="宋体" panose="02010600030101010101" pitchFamily="2" charset="-122"/>
                <a:ea typeface="宋体" panose="02010600030101010101" pitchFamily="2" charset="-122"/>
              </a:rPr>
              <a:t>①</a:t>
            </a:r>
            <a:r>
              <a:rPr lang="zh-CN" altLang="en-US" b="0" i="0" dirty="0">
                <a:solidFill>
                  <a:srgbClr val="1E1E1E"/>
                </a:solidFill>
                <a:effectLst/>
                <a:latin typeface="宋体" panose="02010600030101010101" pitchFamily="2" charset="-122"/>
                <a:ea typeface="宋体" panose="02010600030101010101" pitchFamily="2" charset="-122"/>
              </a:rPr>
              <a:t>，骈头脱襁白玉婴。</a:t>
            </a:r>
          </a:p>
          <a:p>
            <a:pPr algn="ctr"/>
            <a:r>
              <a:rPr lang="zh-CN" altLang="en-US" b="0" i="0" dirty="0">
                <a:solidFill>
                  <a:srgbClr val="1E1E1E"/>
                </a:solidFill>
                <a:effectLst/>
                <a:latin typeface="宋体" panose="02010600030101010101" pitchFamily="2" charset="-122"/>
                <a:ea typeface="宋体" panose="02010600030101010101" pitchFamily="2" charset="-122"/>
              </a:rPr>
              <a:t>极知耿介种性别，苦节乃与生俱生。</a:t>
            </a:r>
          </a:p>
          <a:p>
            <a:pPr algn="ctr"/>
            <a:r>
              <a:rPr lang="zh-CN" altLang="en-US" b="0" i="0" dirty="0">
                <a:solidFill>
                  <a:srgbClr val="1E1E1E"/>
                </a:solidFill>
                <a:effectLst/>
                <a:latin typeface="宋体" panose="02010600030101010101" pitchFamily="2" charset="-122"/>
                <a:ea typeface="宋体" panose="02010600030101010101" pitchFamily="2" charset="-122"/>
              </a:rPr>
              <a:t>我见魏征殊媚妩</a:t>
            </a:r>
            <a:r>
              <a:rPr lang="zh-CN" altLang="en-US" b="0" i="0" baseline="30000" dirty="0">
                <a:solidFill>
                  <a:srgbClr val="1E1E1E"/>
                </a:solidFill>
                <a:effectLst/>
                <a:latin typeface="宋体" panose="02010600030101010101" pitchFamily="2" charset="-122"/>
                <a:ea typeface="宋体" panose="02010600030101010101" pitchFamily="2" charset="-122"/>
              </a:rPr>
              <a:t>②</a:t>
            </a:r>
            <a:r>
              <a:rPr lang="zh-CN" altLang="en-US" b="0" i="0" dirty="0">
                <a:solidFill>
                  <a:srgbClr val="1E1E1E"/>
                </a:solidFill>
                <a:effectLst/>
                <a:latin typeface="宋体" panose="02010600030101010101" pitchFamily="2" charset="-122"/>
                <a:ea typeface="宋体" panose="02010600030101010101" pitchFamily="2" charset="-122"/>
              </a:rPr>
              <a:t>，约束儿童勿多取。</a:t>
            </a:r>
          </a:p>
          <a:p>
            <a:pPr algn="ctr"/>
            <a:r>
              <a:rPr lang="zh-CN" altLang="en-US" b="0" i="0" dirty="0">
                <a:solidFill>
                  <a:srgbClr val="1E1E1E"/>
                </a:solidFill>
                <a:effectLst/>
                <a:latin typeface="宋体" panose="02010600030101010101" pitchFamily="2" charset="-122"/>
                <a:ea typeface="宋体" panose="02010600030101010101" pitchFamily="2" charset="-122"/>
              </a:rPr>
              <a:t>人才自古要养成，放使干霄战风雨。</a:t>
            </a:r>
          </a:p>
          <a:p>
            <a:pPr algn="l"/>
            <a:r>
              <a:rPr lang="en-US" altLang="zh-CN" b="0" i="0" dirty="0">
                <a:solidFill>
                  <a:srgbClr val="1E1E1E"/>
                </a:solidFill>
                <a:effectLst/>
                <a:latin typeface="宋体" panose="02010600030101010101" pitchFamily="2" charset="-122"/>
                <a:ea typeface="宋体" panose="02010600030101010101" pitchFamily="2" charset="-122"/>
              </a:rPr>
              <a:t>【</a:t>
            </a:r>
            <a:r>
              <a:rPr lang="zh-CN" altLang="en-US" b="0" i="0" dirty="0">
                <a:solidFill>
                  <a:srgbClr val="1E1E1E"/>
                </a:solidFill>
                <a:effectLst/>
                <a:latin typeface="宋体" panose="02010600030101010101" pitchFamily="2" charset="-122"/>
                <a:ea typeface="宋体" panose="02010600030101010101" pitchFamily="2" charset="-122"/>
              </a:rPr>
              <a:t>注</a:t>
            </a:r>
            <a:r>
              <a:rPr lang="en-US" altLang="zh-CN" b="0" i="0" dirty="0">
                <a:solidFill>
                  <a:srgbClr val="1E1E1E"/>
                </a:solidFill>
                <a:effectLst/>
                <a:latin typeface="宋体" panose="02010600030101010101" pitchFamily="2" charset="-122"/>
                <a:ea typeface="宋体" panose="02010600030101010101" pitchFamily="2" charset="-122"/>
              </a:rPr>
              <a:t>】①</a:t>
            </a:r>
            <a:r>
              <a:rPr lang="zh-CN" altLang="en-US" b="0" i="0" dirty="0">
                <a:solidFill>
                  <a:srgbClr val="1E1E1E"/>
                </a:solidFill>
                <a:effectLst/>
                <a:latin typeface="宋体" panose="02010600030101010101" pitchFamily="2" charset="-122"/>
                <a:ea typeface="宋体" panose="02010600030101010101" pitchFamily="2" charset="-122"/>
              </a:rPr>
              <a:t>藜藿：藜和藿。泛指粗劣的饭菜。②唐太宗曾说，别人认为魏征言行无礼，我却觉得他很妩媚。</a:t>
            </a:r>
          </a:p>
          <a:p>
            <a:pPr algn="l"/>
            <a:r>
              <a:rPr lang="en-US" altLang="zh-CN" b="0" i="0" dirty="0">
                <a:solidFill>
                  <a:srgbClr val="1E1E1E"/>
                </a:solidFill>
                <a:effectLst/>
                <a:latin typeface="宋体" panose="02010600030101010101" pitchFamily="2" charset="-122"/>
                <a:ea typeface="宋体" panose="02010600030101010101" pitchFamily="2" charset="-122"/>
              </a:rPr>
              <a:t>14. </a:t>
            </a:r>
            <a:r>
              <a:rPr lang="zh-CN" altLang="en-US" b="0" i="0" dirty="0">
                <a:solidFill>
                  <a:srgbClr val="1E1E1E"/>
                </a:solidFill>
                <a:effectLst/>
                <a:latin typeface="宋体" panose="02010600030101010101" pitchFamily="2" charset="-122"/>
                <a:ea typeface="宋体" panose="02010600030101010101" pitchFamily="2" charset="-122"/>
              </a:rPr>
              <a:t>下列对这首诗的理解和赏析，不正确的一项是（   ）</a:t>
            </a:r>
          </a:p>
          <a:p>
            <a:pPr algn="l"/>
            <a:r>
              <a:rPr lang="en-US" altLang="zh-CN" b="0" i="0" dirty="0">
                <a:solidFill>
                  <a:srgbClr val="1E1E1E"/>
                </a:solidFill>
                <a:effectLst/>
                <a:latin typeface="宋体" panose="02010600030101010101" pitchFamily="2" charset="-122"/>
                <a:ea typeface="宋体" panose="02010600030101010101" pitchFamily="2" charset="-122"/>
              </a:rPr>
              <a:t>A. </a:t>
            </a:r>
            <a:r>
              <a:rPr lang="zh-CN" altLang="en-US" b="0" i="0" dirty="0">
                <a:solidFill>
                  <a:srgbClr val="1E1E1E"/>
                </a:solidFill>
                <a:effectLst/>
                <a:latin typeface="宋体" panose="02010600030101010101" pitchFamily="2" charset="-122"/>
                <a:ea typeface="宋体" panose="02010600030101010101" pitchFamily="2" charset="-122"/>
              </a:rPr>
              <a:t>诗人看到盘中摆放的一对剥去外皮的竹笋，洁白鲜嫩，不禁眼前一亮。</a:t>
            </a:r>
          </a:p>
          <a:p>
            <a:pPr algn="l"/>
            <a:r>
              <a:rPr lang="en-US" altLang="zh-CN" b="0" i="0" dirty="0">
                <a:solidFill>
                  <a:srgbClr val="1E1E1E"/>
                </a:solidFill>
                <a:effectLst/>
                <a:latin typeface="宋体" panose="02010600030101010101" pitchFamily="2" charset="-122"/>
                <a:ea typeface="宋体" panose="02010600030101010101" pitchFamily="2" charset="-122"/>
              </a:rPr>
              <a:t>B. </a:t>
            </a:r>
            <a:r>
              <a:rPr lang="zh-CN" altLang="en-US" b="0" i="0" dirty="0">
                <a:solidFill>
                  <a:srgbClr val="1E1E1E"/>
                </a:solidFill>
                <a:effectLst/>
                <a:latin typeface="宋体" panose="02010600030101010101" pitchFamily="2" charset="-122"/>
                <a:ea typeface="宋体" panose="02010600030101010101" pitchFamily="2" charset="-122"/>
              </a:rPr>
              <a:t>诗的三、四两句既是对苦笋的直接描写，又有所引申，使苦笋人格化。</a:t>
            </a:r>
          </a:p>
          <a:p>
            <a:pPr algn="l"/>
            <a:r>
              <a:rPr lang="en-US" altLang="zh-CN" b="0" i="0" dirty="0">
                <a:solidFill>
                  <a:srgbClr val="1E1E1E"/>
                </a:solidFill>
                <a:effectLst/>
                <a:latin typeface="宋体" panose="02010600030101010101" pitchFamily="2" charset="-122"/>
                <a:ea typeface="宋体" panose="02010600030101010101" pitchFamily="2" charset="-122"/>
              </a:rPr>
              <a:t>C. </a:t>
            </a:r>
            <a:r>
              <a:rPr lang="zh-CN" altLang="en-US" b="0" i="0" dirty="0">
                <a:solidFill>
                  <a:srgbClr val="1E1E1E"/>
                </a:solidFill>
                <a:effectLst/>
                <a:latin typeface="宋体" panose="02010600030101010101" pitchFamily="2" charset="-122"/>
                <a:ea typeface="宋体" panose="02010600030101010101" pitchFamily="2" charset="-122"/>
              </a:rPr>
              <a:t>诗人虽然喜爱苦笋，但毕竟吃起来口感苦涩，所以吩咐不要过多取食。</a:t>
            </a:r>
          </a:p>
          <a:p>
            <a:pPr algn="l"/>
            <a:r>
              <a:rPr lang="en-US" altLang="zh-CN" b="0" i="0" dirty="0">
                <a:solidFill>
                  <a:srgbClr val="1E1E1E"/>
                </a:solidFill>
                <a:effectLst/>
                <a:latin typeface="宋体" panose="02010600030101010101" pitchFamily="2" charset="-122"/>
                <a:ea typeface="宋体" panose="02010600030101010101" pitchFamily="2" charset="-122"/>
              </a:rPr>
              <a:t>D. </a:t>
            </a:r>
            <a:r>
              <a:rPr lang="zh-CN" altLang="en-US" b="0" i="0" dirty="0">
                <a:solidFill>
                  <a:srgbClr val="1E1E1E"/>
                </a:solidFill>
                <a:effectLst/>
                <a:latin typeface="宋体" panose="02010600030101010101" pitchFamily="2" charset="-122"/>
                <a:ea typeface="宋体" panose="02010600030101010101" pitchFamily="2" charset="-122"/>
              </a:rPr>
              <a:t>全诗以议论收尾，指出人才养成既需要发展空间，也要经受风雨磨炼。</a:t>
            </a:r>
          </a:p>
          <a:p>
            <a:pPr algn="l"/>
            <a:r>
              <a:rPr lang="en-US" altLang="zh-CN" b="0" i="0" dirty="0">
                <a:solidFill>
                  <a:srgbClr val="1E1E1E"/>
                </a:solidFill>
                <a:effectLst/>
                <a:latin typeface="宋体" panose="02010600030101010101" pitchFamily="2" charset="-122"/>
                <a:ea typeface="宋体" panose="02010600030101010101" pitchFamily="2" charset="-122"/>
              </a:rPr>
              <a:t>15. </a:t>
            </a:r>
            <a:r>
              <a:rPr lang="zh-CN" altLang="en-US" b="0" i="0" dirty="0">
                <a:solidFill>
                  <a:srgbClr val="1E1E1E"/>
                </a:solidFill>
                <a:effectLst/>
                <a:latin typeface="宋体" panose="02010600030101010101" pitchFamily="2" charset="-122"/>
                <a:ea typeface="宋体" panose="02010600030101010101" pitchFamily="2" charset="-122"/>
              </a:rPr>
              <a:t>诗人由苦笋联想到了魏征，这二者有何相似之处？请简要分析。</a:t>
            </a:r>
          </a:p>
          <a:p>
            <a:pPr algn="l"/>
            <a:r>
              <a:rPr lang="zh-CN" altLang="en-US" b="0" i="0" dirty="0">
                <a:solidFill>
                  <a:srgbClr val="1E1E1E"/>
                </a:solidFill>
                <a:effectLst/>
                <a:latin typeface="宋体" panose="02010600030101010101" pitchFamily="2" charset="-122"/>
                <a:ea typeface="宋体" panose="02010600030101010101" pitchFamily="2" charset="-122"/>
              </a:rPr>
              <a:t> </a:t>
            </a:r>
          </a:p>
          <a:p>
            <a:pPr algn="l"/>
            <a:r>
              <a:rPr lang="en-US" altLang="zh-CN" b="0" i="0" dirty="0">
                <a:solidFill>
                  <a:srgbClr val="1E1E1E"/>
                </a:solidFill>
                <a:effectLst/>
                <a:latin typeface="宋体" panose="02010600030101010101" pitchFamily="2" charset="-122"/>
                <a:ea typeface="宋体" panose="02010600030101010101" pitchFamily="2" charset="-122"/>
              </a:rPr>
              <a:t>【</a:t>
            </a:r>
            <a:r>
              <a:rPr lang="zh-CN" altLang="en-US" b="0" i="0" dirty="0">
                <a:solidFill>
                  <a:srgbClr val="1E1E1E"/>
                </a:solidFill>
                <a:effectLst/>
                <a:latin typeface="宋体" panose="02010600030101010101" pitchFamily="2" charset="-122"/>
                <a:ea typeface="宋体" panose="02010600030101010101" pitchFamily="2" charset="-122"/>
              </a:rPr>
              <a:t>答案</a:t>
            </a:r>
            <a:r>
              <a:rPr lang="en-US" altLang="zh-CN" b="0" i="0" dirty="0">
                <a:solidFill>
                  <a:srgbClr val="1E1E1E"/>
                </a:solidFill>
                <a:effectLst/>
                <a:latin typeface="宋体" panose="02010600030101010101" pitchFamily="2" charset="-122"/>
                <a:ea typeface="宋体" panose="02010600030101010101" pitchFamily="2" charset="-122"/>
              </a:rPr>
              <a:t>】</a:t>
            </a:r>
          </a:p>
          <a:p>
            <a:pPr algn="l"/>
            <a:r>
              <a:rPr lang="en-US" altLang="zh-CN" b="0" i="0" dirty="0">
                <a:solidFill>
                  <a:srgbClr val="1E1E1E"/>
                </a:solidFill>
                <a:effectLst/>
                <a:latin typeface="宋体" panose="02010600030101010101" pitchFamily="2" charset="-122"/>
                <a:ea typeface="宋体" panose="02010600030101010101" pitchFamily="2" charset="-122"/>
              </a:rPr>
              <a:t>14. C    15. ①</a:t>
            </a:r>
            <a:r>
              <a:rPr lang="zh-CN" altLang="en-US" b="0" i="0" dirty="0">
                <a:solidFill>
                  <a:srgbClr val="1E1E1E"/>
                </a:solidFill>
                <a:effectLst/>
                <a:latin typeface="宋体" panose="02010600030101010101" pitchFamily="2" charset="-122"/>
                <a:ea typeface="宋体" panose="02010600030101010101" pitchFamily="2" charset="-122"/>
              </a:rPr>
              <a:t>历史上的魏征以“犯颜直谏”著称，其言行常常令人难以接受，好比苦笋的滋味并不适口；②苦笋与生俱来的“苦节”，象征“耿介”的性格，与魏征方正的人格相似，应该得到认可。</a:t>
            </a:r>
          </a:p>
          <a:p>
            <a:pPr algn="l"/>
            <a:r>
              <a:rPr lang="zh-CN" altLang="en-US" b="0" i="0" dirty="0">
                <a:solidFill>
                  <a:srgbClr val="1E1E1E"/>
                </a:solidFill>
                <a:effectLst/>
                <a:latin typeface="宋体" panose="02010600030101010101" pitchFamily="2" charset="-122"/>
                <a:ea typeface="宋体" panose="02010600030101010101" pitchFamily="2" charset="-122"/>
              </a:rPr>
              <a:t> </a:t>
            </a:r>
          </a:p>
          <a:p>
            <a:endParaRPr lang="zh-CN" altLang="en-US" dirty="0"/>
          </a:p>
        </p:txBody>
      </p:sp>
    </p:spTree>
    <p:extLst>
      <p:ext uri="{BB962C8B-B14F-4D97-AF65-F5344CB8AC3E}">
        <p14:creationId xmlns:p14="http://schemas.microsoft.com/office/powerpoint/2010/main" val="3534360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F16381AC-F329-5693-6725-28E95D73AB8F}"/>
              </a:ext>
            </a:extLst>
          </p:cNvPr>
          <p:cNvSpPr txBox="1"/>
          <p:nvPr/>
        </p:nvSpPr>
        <p:spPr>
          <a:xfrm>
            <a:off x="124691" y="906087"/>
            <a:ext cx="11853949" cy="5545749"/>
          </a:xfrm>
          <a:prstGeom prst="rect">
            <a:avLst/>
          </a:prstGeom>
          <a:noFill/>
        </p:spPr>
        <p:txBody>
          <a:bodyPr wrap="square" rtlCol="0">
            <a:spAutoFit/>
          </a:bodyPr>
          <a:lstStyle/>
          <a:p>
            <a:pPr algn="l">
              <a:lnSpc>
                <a:spcPct val="150000"/>
              </a:lnSpc>
            </a:pPr>
            <a:r>
              <a:rPr lang="zh-CN" altLang="en-US" sz="2400" b="0" i="0" dirty="0">
                <a:solidFill>
                  <a:srgbClr val="1E1E1E"/>
                </a:solidFill>
                <a:effectLst/>
                <a:latin typeface="宋体" panose="02010600030101010101" pitchFamily="2" charset="-122"/>
                <a:ea typeface="宋体" panose="02010600030101010101" pitchFamily="2" charset="-122"/>
              </a:rPr>
              <a:t>二）阅读下面这首诗，完成</a:t>
            </a:r>
            <a:r>
              <a:rPr lang="en-US" altLang="zh-CN" sz="2400" b="0" i="0" dirty="0">
                <a:solidFill>
                  <a:srgbClr val="1E1E1E"/>
                </a:solidFill>
                <a:effectLst/>
                <a:latin typeface="宋体" panose="02010600030101010101" pitchFamily="2" charset="-122"/>
                <a:ea typeface="宋体" panose="02010600030101010101" pitchFamily="2" charset="-122"/>
              </a:rPr>
              <a:t>19—20</a:t>
            </a:r>
            <a:r>
              <a:rPr lang="zh-CN" altLang="en-US" sz="2400" b="0" i="0" dirty="0">
                <a:solidFill>
                  <a:srgbClr val="1E1E1E"/>
                </a:solidFill>
                <a:effectLst/>
                <a:latin typeface="宋体" panose="02010600030101010101" pitchFamily="2" charset="-122"/>
                <a:ea typeface="宋体" panose="02010600030101010101" pitchFamily="2" charset="-122"/>
              </a:rPr>
              <a:t>题。（</a:t>
            </a:r>
            <a:r>
              <a:rPr lang="en-US" altLang="zh-CN" sz="2400" b="0" i="0" dirty="0">
                <a:solidFill>
                  <a:srgbClr val="1E1E1E"/>
                </a:solidFill>
                <a:effectLst/>
                <a:latin typeface="宋体" panose="02010600030101010101" pitchFamily="2" charset="-122"/>
                <a:ea typeface="宋体" panose="02010600030101010101" pitchFamily="2" charset="-122"/>
              </a:rPr>
              <a:t>8</a:t>
            </a:r>
            <a:r>
              <a:rPr lang="zh-CN" altLang="en-US" sz="2400" b="0" i="0" dirty="0">
                <a:solidFill>
                  <a:srgbClr val="1E1E1E"/>
                </a:solidFill>
                <a:effectLst/>
                <a:latin typeface="宋体" panose="02010600030101010101" pitchFamily="2" charset="-122"/>
                <a:ea typeface="宋体" panose="02010600030101010101" pitchFamily="2" charset="-122"/>
              </a:rPr>
              <a:t>分）</a:t>
            </a:r>
          </a:p>
          <a:p>
            <a:pPr algn="ctr">
              <a:lnSpc>
                <a:spcPct val="150000"/>
              </a:lnSpc>
            </a:pPr>
            <a:r>
              <a:rPr lang="zh-CN" altLang="en-US" sz="2400" b="0" i="0" dirty="0">
                <a:solidFill>
                  <a:srgbClr val="1E1E1E"/>
                </a:solidFill>
                <a:effectLst/>
                <a:latin typeface="宋体" panose="02010600030101010101" pitchFamily="2" charset="-122"/>
                <a:ea typeface="宋体" panose="02010600030101010101" pitchFamily="2" charset="-122"/>
              </a:rPr>
              <a:t>早秋过龙武李将军书斋</a:t>
            </a:r>
          </a:p>
          <a:p>
            <a:pPr algn="ctr">
              <a:lnSpc>
                <a:spcPct val="150000"/>
              </a:lnSpc>
            </a:pPr>
            <a:r>
              <a:rPr lang="zh-CN" altLang="en-US" sz="2400" b="0" i="0" dirty="0">
                <a:solidFill>
                  <a:srgbClr val="1E1E1E"/>
                </a:solidFill>
                <a:effectLst/>
                <a:latin typeface="宋体" panose="02010600030101010101" pitchFamily="2" charset="-122"/>
                <a:ea typeface="宋体" panose="02010600030101010101" pitchFamily="2" charset="-122"/>
              </a:rPr>
              <a:t>（唐）王建</a:t>
            </a:r>
          </a:p>
          <a:p>
            <a:pPr algn="ctr">
              <a:lnSpc>
                <a:spcPct val="150000"/>
              </a:lnSpc>
            </a:pPr>
            <a:r>
              <a:rPr lang="zh-CN" altLang="en-US" sz="2400" b="0" i="0" dirty="0">
                <a:solidFill>
                  <a:srgbClr val="1E1E1E"/>
                </a:solidFill>
                <a:effectLst/>
                <a:latin typeface="宋体" panose="02010600030101010101" pitchFamily="2" charset="-122"/>
                <a:ea typeface="宋体" panose="02010600030101010101" pitchFamily="2" charset="-122"/>
              </a:rPr>
              <a:t>高树蝉声秋巷里，朱门冷静似闲居。</a:t>
            </a:r>
          </a:p>
          <a:p>
            <a:pPr algn="ctr">
              <a:lnSpc>
                <a:spcPct val="150000"/>
              </a:lnSpc>
            </a:pPr>
            <a:r>
              <a:rPr lang="zh-CN" altLang="en-US" sz="2400" b="0" i="0" dirty="0">
                <a:solidFill>
                  <a:srgbClr val="1E1E1E"/>
                </a:solidFill>
                <a:effectLst/>
                <a:latin typeface="宋体" panose="02010600030101010101" pitchFamily="2" charset="-122"/>
                <a:ea typeface="宋体" panose="02010600030101010101" pitchFamily="2" charset="-122"/>
              </a:rPr>
              <a:t>重装墨画数茎竹，长著香兼一架书。</a:t>
            </a:r>
          </a:p>
          <a:p>
            <a:pPr algn="ctr">
              <a:lnSpc>
                <a:spcPct val="150000"/>
              </a:lnSpc>
            </a:pPr>
            <a:r>
              <a:rPr lang="zh-CN" altLang="en-US" sz="2400" b="0" i="0" dirty="0">
                <a:solidFill>
                  <a:srgbClr val="1E1E1E"/>
                </a:solidFill>
                <a:effectLst/>
                <a:latin typeface="宋体" panose="02010600030101010101" pitchFamily="2" charset="-122"/>
                <a:ea typeface="宋体" panose="02010600030101010101" pitchFamily="2" charset="-122"/>
              </a:rPr>
              <a:t>语笑侍儿知礼数，吟哦野客任狂疏。</a:t>
            </a:r>
          </a:p>
          <a:p>
            <a:pPr algn="ctr">
              <a:lnSpc>
                <a:spcPct val="150000"/>
              </a:lnSpc>
            </a:pPr>
            <a:r>
              <a:rPr lang="zh-CN" altLang="en-US" sz="2400" b="0" i="0" dirty="0">
                <a:solidFill>
                  <a:srgbClr val="1E1E1E"/>
                </a:solidFill>
                <a:effectLst/>
                <a:latin typeface="宋体" panose="02010600030101010101" pitchFamily="2" charset="-122"/>
                <a:ea typeface="宋体" panose="02010600030101010101" pitchFamily="2" charset="-122"/>
              </a:rPr>
              <a:t>就中爱读英雄传，欲立功勋恐不如。</a:t>
            </a:r>
          </a:p>
          <a:p>
            <a:pPr algn="l">
              <a:lnSpc>
                <a:spcPct val="150000"/>
              </a:lnSpc>
            </a:pPr>
            <a:r>
              <a:rPr lang="en-US" altLang="zh-CN" sz="2400" b="0" i="0" dirty="0">
                <a:solidFill>
                  <a:srgbClr val="1E1E1E"/>
                </a:solidFill>
                <a:effectLst/>
                <a:latin typeface="宋体" panose="02010600030101010101" pitchFamily="2" charset="-122"/>
                <a:ea typeface="宋体" panose="02010600030101010101" pitchFamily="2" charset="-122"/>
              </a:rPr>
              <a:t>19</a:t>
            </a:r>
            <a:r>
              <a:rPr lang="zh-CN" altLang="en-US" sz="2400" b="0" i="0" dirty="0">
                <a:solidFill>
                  <a:srgbClr val="1E1E1E"/>
                </a:solidFill>
                <a:effectLst/>
                <a:latin typeface="宋体" panose="02010600030101010101" pitchFamily="2" charset="-122"/>
                <a:ea typeface="宋体" panose="02010600030101010101" pitchFamily="2" charset="-122"/>
              </a:rPr>
              <a:t>．诗题中“过”字的意思是。首联中</a:t>
            </a:r>
            <a:r>
              <a:rPr lang="zh-CN" altLang="en-US" sz="2400" b="0" i="0" u="sng" dirty="0">
                <a:solidFill>
                  <a:srgbClr val="1E1E1E"/>
                </a:solidFill>
                <a:effectLst/>
                <a:latin typeface="宋体" panose="02010600030101010101" pitchFamily="2" charset="-122"/>
                <a:ea typeface="宋体" panose="02010600030101010101" pitchFamily="2" charset="-122"/>
              </a:rPr>
              <a:t>“     ”</a:t>
            </a:r>
            <a:r>
              <a:rPr lang="zh-CN" altLang="en-US" sz="2400" b="0" i="0" dirty="0">
                <a:solidFill>
                  <a:srgbClr val="1E1E1E"/>
                </a:solidFill>
                <a:effectLst/>
                <a:latin typeface="宋体" panose="02010600030101010101" pitchFamily="2" charset="-122"/>
                <a:ea typeface="宋体" panose="02010600030101010101" pitchFamily="2" charset="-122"/>
              </a:rPr>
              <a:t>一词点出了李将的地位。（</a:t>
            </a:r>
            <a:r>
              <a:rPr lang="en-US" altLang="zh-CN" sz="2400" b="0" i="0" dirty="0">
                <a:solidFill>
                  <a:srgbClr val="1E1E1E"/>
                </a:solidFill>
                <a:effectLst/>
                <a:latin typeface="宋体" panose="02010600030101010101" pitchFamily="2" charset="-122"/>
                <a:ea typeface="宋体" panose="02010600030101010101" pitchFamily="2" charset="-122"/>
              </a:rPr>
              <a:t>2</a:t>
            </a:r>
            <a:r>
              <a:rPr lang="zh-CN" altLang="en-US" sz="2400" b="0" i="0" dirty="0">
                <a:solidFill>
                  <a:srgbClr val="1E1E1E"/>
                </a:solidFill>
                <a:effectLst/>
                <a:latin typeface="宋体" panose="02010600030101010101" pitchFamily="2" charset="-122"/>
                <a:ea typeface="宋体" panose="02010600030101010101" pitchFamily="2" charset="-122"/>
              </a:rPr>
              <a:t>分）</a:t>
            </a:r>
          </a:p>
          <a:p>
            <a:pPr algn="l">
              <a:lnSpc>
                <a:spcPct val="150000"/>
              </a:lnSpc>
            </a:pPr>
            <a:r>
              <a:rPr lang="en-US" altLang="zh-CN" sz="2400" b="0" i="0" dirty="0">
                <a:solidFill>
                  <a:srgbClr val="1E1E1E"/>
                </a:solidFill>
                <a:effectLst/>
                <a:latin typeface="宋体" panose="02010600030101010101" pitchFamily="2" charset="-122"/>
                <a:ea typeface="宋体" panose="02010600030101010101" pitchFamily="2" charset="-122"/>
              </a:rPr>
              <a:t>20</a:t>
            </a:r>
            <a:r>
              <a:rPr lang="zh-CN" altLang="en-US" sz="2400" b="0" i="0" dirty="0">
                <a:solidFill>
                  <a:srgbClr val="1E1E1E"/>
                </a:solidFill>
                <a:effectLst/>
                <a:latin typeface="宋体" panose="02010600030101010101" pitchFamily="2" charset="-122"/>
                <a:ea typeface="宋体" panose="02010600030101010101" pitchFamily="2" charset="-122"/>
              </a:rPr>
              <a:t>．全诗是如何运用多种手法塑造李将军的独特形象的？请结合诗句分析。（</a:t>
            </a:r>
            <a:r>
              <a:rPr lang="en-US" altLang="zh-CN" sz="2400" b="0" i="0" dirty="0">
                <a:solidFill>
                  <a:srgbClr val="1E1E1E"/>
                </a:solidFill>
                <a:effectLst/>
                <a:latin typeface="宋体" panose="02010600030101010101" pitchFamily="2" charset="-122"/>
                <a:ea typeface="宋体" panose="02010600030101010101" pitchFamily="2" charset="-122"/>
              </a:rPr>
              <a:t>6</a:t>
            </a:r>
            <a:r>
              <a:rPr lang="zh-CN" altLang="en-US" sz="2400" b="0" i="0" dirty="0">
                <a:solidFill>
                  <a:srgbClr val="1E1E1E"/>
                </a:solidFill>
                <a:effectLst/>
                <a:latin typeface="宋体" panose="02010600030101010101" pitchFamily="2" charset="-122"/>
                <a:ea typeface="宋体" panose="02010600030101010101" pitchFamily="2" charset="-122"/>
              </a:rPr>
              <a:t>分）</a:t>
            </a:r>
          </a:p>
          <a:p>
            <a:pPr algn="l">
              <a:lnSpc>
                <a:spcPct val="150000"/>
              </a:lnSpc>
            </a:pPr>
            <a:r>
              <a:rPr lang="zh-CN" altLang="en-US" sz="2400" b="0" i="0" dirty="0">
                <a:solidFill>
                  <a:srgbClr val="1E1E1E"/>
                </a:solidFill>
                <a:effectLst/>
                <a:latin typeface="宋体" panose="02010600030101010101" pitchFamily="2" charset="-122"/>
                <a:ea typeface="宋体" panose="02010600030101010101" pitchFamily="2" charset="-122"/>
              </a:rPr>
              <a:t> </a:t>
            </a:r>
          </a:p>
        </p:txBody>
      </p:sp>
    </p:spTree>
    <p:extLst>
      <p:ext uri="{BB962C8B-B14F-4D97-AF65-F5344CB8AC3E}">
        <p14:creationId xmlns:p14="http://schemas.microsoft.com/office/powerpoint/2010/main" val="14536486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MzdlZWUyOGQzM2RiNDY5ODA3MmYyMGM2NmJiOWJjM2EifQ=="/>
  <p:tag name="KSO_WPP_MARK_KEY" val="402ffd9b-9f2e-4d78-b41e-ddf116c097d8"/>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4.xml><?xml version="1.0" encoding="utf-8"?>
<p:tagLst xmlns:a="http://schemas.openxmlformats.org/drawingml/2006/main" xmlns:r="http://schemas.openxmlformats.org/officeDocument/2006/relationships" xmlns:p="http://schemas.openxmlformats.org/presentationml/2006/main">
  <p:tag name="KSO_WM_UNIT_TABLE_BEAUTIFY" val="smartTable{a45236d6-f558-4652-87de-8958ed38518e}"/>
  <p:tag name="TABLE_ENDDRAG_ORIGIN_RECT" val="881*48"/>
  <p:tag name="TABLE_ENDDRAG_RECT" val="31*349*881*48"/>
</p:tagLst>
</file>

<file path=ppt/tags/tag65.xml><?xml version="1.0" encoding="utf-8"?>
<p:tagLst xmlns:a="http://schemas.openxmlformats.org/drawingml/2006/main" xmlns:r="http://schemas.openxmlformats.org/officeDocument/2006/relationships" xmlns:p="http://schemas.openxmlformats.org/presentationml/2006/main">
  <p:tag name="KSO_WM_UNIT_TABLE_BEAUTIFY" val="smartTable{bc6d1a5f-d0d8-4bb5-b538-461fc2aeccea}"/>
  <p:tag name="TABLE_ENDDRAG_ORIGIN_RECT" val="880*171"/>
  <p:tag name="TABLE_ENDDRAG_RECT" val="31*113*880*171"/>
</p:tagLst>
</file>

<file path=ppt/tags/tag66.xml><?xml version="1.0" encoding="utf-8"?>
<p:tagLst xmlns:a="http://schemas.openxmlformats.org/drawingml/2006/main" xmlns:r="http://schemas.openxmlformats.org/officeDocument/2006/relationships" xmlns:p="http://schemas.openxmlformats.org/presentationml/2006/main">
  <p:tag name="KSO_WM_UNIT_TABLE_BEAUTIFY" val="smartTable{807b19bb-ac5d-46ee-a45c-f7e0836985e1}"/>
  <p:tag name="TABLE_ENDDRAG_ORIGIN_RECT" val="865*160"/>
  <p:tag name="TABLE_ENDDRAG_RECT" val="52*128*865*160"/>
</p:tagLst>
</file>

<file path=ppt/tags/tag67.xml><?xml version="1.0" encoding="utf-8"?>
<p:tagLst xmlns:a="http://schemas.openxmlformats.org/drawingml/2006/main" xmlns:r="http://schemas.openxmlformats.org/officeDocument/2006/relationships" xmlns:p="http://schemas.openxmlformats.org/presentationml/2006/main">
  <p:tag name="KSO_WM_UNIT_TABLE_BEAUTIFY" val="smartTable{7f74dbf6-e3b4-4af8-8cad-3efb22a9c98d}"/>
  <p:tag name="TABLE_ENDDRAG_ORIGIN_RECT" val="910*406"/>
  <p:tag name="TABLE_ENDDRAG_RECT" val="26*113*910*406"/>
</p:tagLst>
</file>

<file path=ppt/tags/tag68.xml><?xml version="1.0" encoding="utf-8"?>
<p:tagLst xmlns:a="http://schemas.openxmlformats.org/drawingml/2006/main" xmlns:r="http://schemas.openxmlformats.org/officeDocument/2006/relationships" xmlns:p="http://schemas.openxmlformats.org/presentationml/2006/main">
  <p:tag name="KSO_WM_UNIT_TABLE_BEAUTIFY" val="smartTable{897ef50e-4020-43d8-ac28-5c5c38ad0bf5}"/>
  <p:tag name="TABLE_ENDDRAG_ORIGIN_RECT" val="864*116"/>
  <p:tag name="TABLE_ENDDRAG_RECT" val="44*122*864*116"/>
</p:tagLst>
</file>

<file path=ppt/tags/tag6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1.xml><?xml version="1.0" encoding="utf-8"?>
<p:tagLst xmlns:a="http://schemas.openxmlformats.org/drawingml/2006/main" xmlns:r="http://schemas.openxmlformats.org/officeDocument/2006/relationships" xmlns:p="http://schemas.openxmlformats.org/presentationml/2006/main">
  <p:tag name="KSO_WM_UNIT_TABLE_BEAUTIFY" val="smartTable{518fbd3c-1a21-4575-934b-bf930580c8a1}"/>
  <p:tag name="TABLE_ENDDRAG_ORIGIN_RECT" val="886*132"/>
  <p:tag name="TABLE_ENDDRAG_RECT" val="31*121*886*133"/>
</p:tagLst>
</file>

<file path=ppt/tags/tag72.xml><?xml version="1.0" encoding="utf-8"?>
<p:tagLst xmlns:a="http://schemas.openxmlformats.org/drawingml/2006/main" xmlns:r="http://schemas.openxmlformats.org/officeDocument/2006/relationships" xmlns:p="http://schemas.openxmlformats.org/presentationml/2006/main">
  <p:tag name="KSO_WM_UNIT_TABLE_BEAUTIFY" val="smartTable{518fbd3c-1a21-4575-934b-bf930580c8a1}"/>
  <p:tag name="TABLE_ENDDRAG_ORIGIN_RECT" val="886*132"/>
  <p:tag name="TABLE_ENDDRAG_RECT" val="31*121*886*133"/>
</p:tagLst>
</file>

<file path=ppt/tags/tag73.xml><?xml version="1.0" encoding="utf-8"?>
<p:tagLst xmlns:a="http://schemas.openxmlformats.org/drawingml/2006/main" xmlns:r="http://schemas.openxmlformats.org/officeDocument/2006/relationships" xmlns:p="http://schemas.openxmlformats.org/presentationml/2006/main">
  <p:tag name="KSO_WM_UNIT_TABLE_BEAUTIFY" val="smartTable{518fbd3c-1a21-4575-934b-bf930580c8a1}"/>
  <p:tag name="TABLE_ENDDRAG_ORIGIN_RECT" val="886*132"/>
  <p:tag name="TABLE_ENDDRAG_RECT" val="31*121*886*133"/>
</p:tagLst>
</file>

<file path=ppt/tags/tag7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5.xml><?xml version="1.0" encoding="utf-8"?>
<p:tagLst xmlns:a="http://schemas.openxmlformats.org/drawingml/2006/main" xmlns:r="http://schemas.openxmlformats.org/officeDocument/2006/relationships" xmlns:p="http://schemas.openxmlformats.org/presentationml/2006/main">
  <p:tag name="KSO_WM_UNIT_TABLE_BEAUTIFY" val="smartTable{f73f012e-1998-4c21-9802-fe400f404760}"/>
  <p:tag name="TABLE_ENDDRAG_ORIGIN_RECT" val="761*101"/>
  <p:tag name="TABLE_ENDDRAG_RECT" val="80*131*761*101"/>
</p:tagLst>
</file>

<file path=ppt/tags/tag76.xml><?xml version="1.0" encoding="utf-8"?>
<p:tagLst xmlns:a="http://schemas.openxmlformats.org/drawingml/2006/main" xmlns:r="http://schemas.openxmlformats.org/officeDocument/2006/relationships" xmlns:p="http://schemas.openxmlformats.org/presentationml/2006/main">
  <p:tag name="KSO_WM_UNIT_TABLE_BEAUTIFY" val="smartTable{c9ed3198-2e25-4f39-a379-7ab54b24fcee}"/>
  <p:tag name="TABLE_ENDDRAG_ORIGIN_RECT" val="876*143"/>
  <p:tag name="TABLE_ENDDRAG_RECT" val="30*152*876*143"/>
</p:tagLst>
</file>

<file path=ppt/tags/tag77.xml><?xml version="1.0" encoding="utf-8"?>
<p:tagLst xmlns:a="http://schemas.openxmlformats.org/drawingml/2006/main" xmlns:r="http://schemas.openxmlformats.org/officeDocument/2006/relationships" xmlns:p="http://schemas.openxmlformats.org/presentationml/2006/main">
  <p:tag name="KSO_WM_UNIT_TABLE_BEAUTIFY" val="smartTable{35d5e3a7-5fd8-419f-bb74-beba2dd84224}"/>
  <p:tag name="TABLE_ENDDRAG_ORIGIN_RECT" val="879*150"/>
  <p:tag name="TABLE_ENDDRAG_RECT" val="30*129*879*150"/>
</p:tagLst>
</file>

<file path=ppt/tags/tag78.xml><?xml version="1.0" encoding="utf-8"?>
<p:tagLst xmlns:a="http://schemas.openxmlformats.org/drawingml/2006/main" xmlns:r="http://schemas.openxmlformats.org/officeDocument/2006/relationships" xmlns:p="http://schemas.openxmlformats.org/presentationml/2006/main">
  <p:tag name="KSO_WM_UNIT_TABLE_BEAUTIFY" val="smartTable{35d5e3a7-5fd8-419f-bb74-beba2dd84224}"/>
  <p:tag name="TABLE_ENDDRAG_ORIGIN_RECT" val="879*363"/>
  <p:tag name="TABLE_ENDDRAG_RECT" val="30*113*879*363"/>
</p:tagLst>
</file>

<file path=ppt/tags/tag7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教学课件制作 QQ 42567360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5822</Words>
  <Application>Microsoft Office PowerPoint</Application>
  <PresentationFormat>宽屏</PresentationFormat>
  <Paragraphs>390</Paragraphs>
  <Slides>40</Slides>
  <Notes>24</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40</vt:i4>
      </vt:variant>
    </vt:vector>
  </HeadingPairs>
  <TitlesOfParts>
    <vt:vector size="51" baseType="lpstr">
      <vt:lpstr>仿宋</vt:lpstr>
      <vt:lpstr>楷体</vt:lpstr>
      <vt:lpstr>宋体</vt:lpstr>
      <vt:lpstr>微软雅黑</vt:lpstr>
      <vt:lpstr>微软雅黑</vt:lpstr>
      <vt:lpstr>Arial</vt:lpstr>
      <vt:lpstr>Calibri</vt:lpstr>
      <vt:lpstr>Times New Roman</vt:lpstr>
      <vt:lpstr>Wingdings</vt:lpstr>
      <vt:lpstr>Office 主题​​</vt:lpstr>
      <vt:lpstr>教学课件制作 QQ 425673604</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振 群</cp:lastModifiedBy>
  <cp:revision>212</cp:revision>
  <dcterms:created xsi:type="dcterms:W3CDTF">2019-06-19T02:08:00Z</dcterms:created>
  <dcterms:modified xsi:type="dcterms:W3CDTF">2024-02-18T13:04:22Z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ICV">
    <vt:lpwstr>BB0065FA645246DFAF23245D22F5D1DB</vt:lpwstr>
  </property>
</Properties>
</file>