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64.xml" ContentType="application/vnd.openxmlformats-officedocument.presentationml.tags+xml"/>
  <Override PartName="/ppt/notesSlides/notesSlide3.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notesSlides/notesSlide4.xml" ContentType="application/vnd.openxmlformats-officedocument.presentationml.notesSlide+xml"/>
  <Override PartName="/ppt/tags/tag67.xml" ContentType="application/vnd.openxmlformats-officedocument.presentationml.tags+xml"/>
  <Override PartName="/ppt/notesSlides/notesSlide5.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notesSlides/notesSlide6.xml" ContentType="application/vnd.openxmlformats-officedocument.presentationml.notesSlide+xml"/>
  <Override PartName="/ppt/tags/tag70.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71.xml" ContentType="application/vnd.openxmlformats-officedocument.presentationml.tags+xml"/>
  <Override PartName="/ppt/notesSlides/notesSlide11.xml" ContentType="application/vnd.openxmlformats-officedocument.presentationml.notesSlide+xml"/>
  <Override PartName="/ppt/tags/tag72.xml" ContentType="application/vnd.openxmlformats-officedocument.presentationml.tags+xml"/>
  <Override PartName="/ppt/notesSlides/notesSlide12.xml" ContentType="application/vnd.openxmlformats-officedocument.presentationml.notesSlide+xml"/>
  <Override PartName="/ppt/tags/tag73.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74.xml" ContentType="application/vnd.openxmlformats-officedocument.presentationml.tags+xml"/>
  <Override PartName="/ppt/notesSlides/notesSlide16.xml" ContentType="application/vnd.openxmlformats-officedocument.presentationml.notesSlide+xml"/>
  <Override PartName="/ppt/tags/tag75.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76.xml" ContentType="application/vnd.openxmlformats-officedocument.presentationml.tags+xml"/>
  <Override PartName="/ppt/notesSlides/notesSlide19.xml" ContentType="application/vnd.openxmlformats-officedocument.presentationml.notesSlide+xml"/>
  <Override PartName="/ppt/tags/tag77.xml" ContentType="application/vnd.openxmlformats-officedocument.presentationml.tags+xml"/>
  <Override PartName="/ppt/notesSlides/notesSlide20.xml" ContentType="application/vnd.openxmlformats-officedocument.presentationml.notesSlide+xml"/>
  <Override PartName="/ppt/tags/tag78.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79.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43"/>
  </p:notesMasterIdLst>
  <p:sldIdLst>
    <p:sldId id="258" r:id="rId3"/>
    <p:sldId id="260" r:id="rId4"/>
    <p:sldId id="261" r:id="rId5"/>
    <p:sldId id="262" r:id="rId6"/>
    <p:sldId id="263" r:id="rId7"/>
    <p:sldId id="264" r:id="rId8"/>
    <p:sldId id="287" r:id="rId9"/>
    <p:sldId id="288" r:id="rId10"/>
    <p:sldId id="289" r:id="rId11"/>
    <p:sldId id="290" r:id="rId12"/>
    <p:sldId id="286" r:id="rId13"/>
    <p:sldId id="265" r:id="rId14"/>
    <p:sldId id="291" r:id="rId15"/>
    <p:sldId id="292" r:id="rId16"/>
    <p:sldId id="266" r:id="rId17"/>
    <p:sldId id="267" r:id="rId18"/>
    <p:sldId id="268" r:id="rId19"/>
    <p:sldId id="269" r:id="rId20"/>
    <p:sldId id="270" r:id="rId21"/>
    <p:sldId id="294" r:id="rId22"/>
    <p:sldId id="296" r:id="rId23"/>
    <p:sldId id="297" r:id="rId24"/>
    <p:sldId id="298" r:id="rId25"/>
    <p:sldId id="299" r:id="rId26"/>
    <p:sldId id="300" r:id="rId27"/>
    <p:sldId id="271" r:id="rId28"/>
    <p:sldId id="284" r:id="rId29"/>
    <p:sldId id="272" r:id="rId30"/>
    <p:sldId id="273" r:id="rId31"/>
    <p:sldId id="285" r:id="rId32"/>
    <p:sldId id="274" r:id="rId33"/>
    <p:sldId id="275" r:id="rId34"/>
    <p:sldId id="276" r:id="rId35"/>
    <p:sldId id="293" r:id="rId36"/>
    <p:sldId id="277" r:id="rId37"/>
    <p:sldId id="278" r:id="rId38"/>
    <p:sldId id="279" r:id="rId39"/>
    <p:sldId id="280" r:id="rId40"/>
    <p:sldId id="281" r:id="rId41"/>
    <p:sldId id="282" r:id="rId42"/>
  </p:sldIdLst>
  <p:sldSz cx="12192000" cy="6858000"/>
  <p:notesSz cx="6858000" cy="9144000"/>
  <p:custDataLst>
    <p:tags r:id="rId4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8" userDrawn="1">
          <p15:clr>
            <a:srgbClr val="A4A3A4"/>
          </p15:clr>
        </p15:guide>
        <p15:guide id="2" pos="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20" autoAdjust="0"/>
    <p:restoredTop sz="76090" autoAdjust="0"/>
  </p:normalViewPr>
  <p:slideViewPr>
    <p:cSldViewPr snapToGrid="0" showGuides="1">
      <p:cViewPr varScale="1">
        <p:scale>
          <a:sx n="68" d="100"/>
          <a:sy n="68" d="100"/>
        </p:scale>
        <p:origin x="1560" y="54"/>
      </p:cViewPr>
      <p:guideLst>
        <p:guide orient="horz" pos="2178"/>
        <p:guide pos="3824"/>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2024/2/18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2024/2/18</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2024/2/18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2024/2/18</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2024/2/18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2024/2/18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2024/2/18</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2024/2/18</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2024/2/18</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2024/2/18</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2024/2/18</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2024/2/18</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tags" Target="../tags/tag6.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8"/>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9"/>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0"/>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2024/2/18</a:t>
            </a:fld>
            <a:endParaRPr lang="zh-CN" altLang="en-US"/>
          </a:p>
        </p:txBody>
      </p:sp>
      <p:sp>
        <p:nvSpPr>
          <p:cNvPr id="5" name="页脚占位符 4"/>
          <p:cNvSpPr>
            <a:spLocks noGrp="1"/>
          </p:cNvSpPr>
          <p:nvPr>
            <p:ph type="ftr" sz="quarter" idx="3"/>
            <p:custDataLst>
              <p:tags r:id="rId21"/>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2"/>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2.xml"/><Relationship Id="rId1" Type="http://schemas.openxmlformats.org/officeDocument/2006/relationships/tags" Target="../tags/tag6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2.xml"/><Relationship Id="rId1" Type="http://schemas.openxmlformats.org/officeDocument/2006/relationships/tags" Target="../tags/tag69.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2.xml"/><Relationship Id="rId1" Type="http://schemas.openxmlformats.org/officeDocument/2006/relationships/tags" Target="../tags/tag70.xml"/><Relationship Id="rId4" Type="http://schemas.openxmlformats.org/officeDocument/2006/relationships/image" Target="../media/image1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2.xml"/><Relationship Id="rId1" Type="http://schemas.openxmlformats.org/officeDocument/2006/relationships/tags" Target="../tags/tag7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2.xml"/><Relationship Id="rId1" Type="http://schemas.openxmlformats.org/officeDocument/2006/relationships/tags" Target="../tags/tag7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2.xml"/><Relationship Id="rId1" Type="http://schemas.openxmlformats.org/officeDocument/2006/relationships/tags" Target="../tags/tag7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2.xml"/><Relationship Id="rId1" Type="http://schemas.openxmlformats.org/officeDocument/2006/relationships/tags" Target="../tags/tag6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2.xml"/><Relationship Id="rId1" Type="http://schemas.openxmlformats.org/officeDocument/2006/relationships/tags" Target="../tags/tag74.xml"/><Relationship Id="rId4" Type="http://schemas.openxmlformats.org/officeDocument/2006/relationships/image" Target="../media/image13.jpe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2.xml"/><Relationship Id="rId1" Type="http://schemas.openxmlformats.org/officeDocument/2006/relationships/tags" Target="../tags/tag7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2.xml"/><Relationship Id="rId1" Type="http://schemas.openxmlformats.org/officeDocument/2006/relationships/tags" Target="../tags/tag7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2.xml"/><Relationship Id="rId1" Type="http://schemas.openxmlformats.org/officeDocument/2006/relationships/tags" Target="../tags/tag7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2.xml"/><Relationship Id="rId1" Type="http://schemas.openxmlformats.org/officeDocument/2006/relationships/tags" Target="../tags/tag7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2.xml"/><Relationship Id="rId1" Type="http://schemas.openxmlformats.org/officeDocument/2006/relationships/tags" Target="../tags/tag79.xml"/><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8888"/>
            <a:ext cx="6839712" cy="1078992"/>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sym typeface="+mn-ea"/>
              </a:rPr>
              <a:t>学习主题五　古代诗歌鉴赏</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a:p>
            <a:pPr algn="l" latinLnBrk="1">
              <a:lnSpc>
                <a:spcPts val="5105"/>
              </a:lnSpc>
            </a:pP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348D6-909F-E912-E9A6-E1B46D3B3B73}"/>
            </a:ext>
          </a:extLst>
        </p:cNvPr>
        <p:cNvGrpSpPr/>
        <p:nvPr/>
      </p:nvGrpSpPr>
      <p:grpSpPr>
        <a:xfrm>
          <a:off x="0" y="0"/>
          <a:ext cx="0" cy="0"/>
          <a:chOff x="0" y="0"/>
          <a:chExt cx="0" cy="0"/>
        </a:xfrm>
      </p:grpSpPr>
      <p:sp>
        <p:nvSpPr>
          <p:cNvPr id="2" name="文本框 1">
            <a:extLst>
              <a:ext uri="{FF2B5EF4-FFF2-40B4-BE49-F238E27FC236}">
                <a16:creationId xmlns:a16="http://schemas.microsoft.com/office/drawing/2014/main" id="{4CFB18B4-0F20-992E-EB87-23F80D5CDEC4}"/>
              </a:ext>
            </a:extLst>
          </p:cNvPr>
          <p:cNvSpPr txBox="1"/>
          <p:nvPr/>
        </p:nvSpPr>
        <p:spPr>
          <a:xfrm>
            <a:off x="0" y="0"/>
            <a:ext cx="11853949" cy="7109639"/>
          </a:xfrm>
          <a:prstGeom prst="rect">
            <a:avLst/>
          </a:prstGeom>
          <a:noFill/>
        </p:spPr>
        <p:txBody>
          <a:bodyPr wrap="square" rtlCol="0">
            <a:spAutoFit/>
          </a:bodyPr>
          <a:lstStyle/>
          <a:p>
            <a:pPr algn="l"/>
            <a:r>
              <a:rPr lang="zh-CN" altLang="en-US" sz="2400" b="0" i="0" dirty="0">
                <a:solidFill>
                  <a:srgbClr val="1E1E1E"/>
                </a:solidFill>
                <a:effectLst/>
                <a:latin typeface="宋体" panose="02010600030101010101" pitchFamily="2" charset="-122"/>
                <a:ea typeface="宋体" panose="02010600030101010101" pitchFamily="2" charset="-122"/>
              </a:rPr>
              <a:t>二）阅读下面这首诗，完成</a:t>
            </a:r>
            <a:r>
              <a:rPr lang="en-US" altLang="zh-CN" sz="2400" b="0" i="0" dirty="0">
                <a:solidFill>
                  <a:srgbClr val="1E1E1E"/>
                </a:solidFill>
                <a:effectLst/>
                <a:latin typeface="宋体" panose="02010600030101010101" pitchFamily="2" charset="-122"/>
                <a:ea typeface="宋体" panose="02010600030101010101" pitchFamily="2" charset="-122"/>
              </a:rPr>
              <a:t>19—20</a:t>
            </a:r>
            <a:r>
              <a:rPr lang="zh-CN" altLang="en-US" sz="2400" b="0" i="0" dirty="0">
                <a:solidFill>
                  <a:srgbClr val="1E1E1E"/>
                </a:solidFill>
                <a:effectLst/>
                <a:latin typeface="宋体" panose="02010600030101010101" pitchFamily="2" charset="-122"/>
                <a:ea typeface="宋体" panose="02010600030101010101" pitchFamily="2" charset="-122"/>
              </a:rPr>
              <a:t>题。（</a:t>
            </a:r>
            <a:r>
              <a:rPr lang="en-US" altLang="zh-CN" sz="2400" b="0" i="0" dirty="0">
                <a:solidFill>
                  <a:srgbClr val="1E1E1E"/>
                </a:solidFill>
                <a:effectLst/>
                <a:latin typeface="宋体" panose="02010600030101010101" pitchFamily="2" charset="-122"/>
                <a:ea typeface="宋体" panose="02010600030101010101" pitchFamily="2" charset="-122"/>
              </a:rPr>
              <a:t>8</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ctr"/>
            <a:r>
              <a:rPr lang="zh-CN" altLang="en-US" sz="2400" b="0" i="0" dirty="0">
                <a:solidFill>
                  <a:srgbClr val="1E1E1E"/>
                </a:solidFill>
                <a:effectLst/>
                <a:latin typeface="宋体" panose="02010600030101010101" pitchFamily="2" charset="-122"/>
                <a:ea typeface="宋体" panose="02010600030101010101" pitchFamily="2" charset="-122"/>
              </a:rPr>
              <a:t>早秋过龙武李将军书斋</a:t>
            </a:r>
          </a:p>
          <a:p>
            <a:pPr algn="ctr"/>
            <a:r>
              <a:rPr lang="zh-CN" altLang="en-US" sz="2400" b="0" i="0" dirty="0">
                <a:solidFill>
                  <a:srgbClr val="1E1E1E"/>
                </a:solidFill>
                <a:effectLst/>
                <a:latin typeface="宋体" panose="02010600030101010101" pitchFamily="2" charset="-122"/>
                <a:ea typeface="宋体" panose="02010600030101010101" pitchFamily="2" charset="-122"/>
              </a:rPr>
              <a:t>（唐）王建</a:t>
            </a:r>
          </a:p>
          <a:p>
            <a:pPr algn="ctr"/>
            <a:r>
              <a:rPr lang="zh-CN" altLang="en-US" sz="2400" b="0" i="0" dirty="0">
                <a:solidFill>
                  <a:srgbClr val="1E1E1E"/>
                </a:solidFill>
                <a:effectLst/>
                <a:latin typeface="宋体" panose="02010600030101010101" pitchFamily="2" charset="-122"/>
                <a:ea typeface="宋体" panose="02010600030101010101" pitchFamily="2" charset="-122"/>
              </a:rPr>
              <a:t>高树蝉声秋巷里，朱门冷静似闲居。</a:t>
            </a:r>
          </a:p>
          <a:p>
            <a:pPr algn="ctr"/>
            <a:r>
              <a:rPr lang="zh-CN" altLang="en-US" sz="2400" b="0" i="0" dirty="0">
                <a:solidFill>
                  <a:srgbClr val="1E1E1E"/>
                </a:solidFill>
                <a:effectLst/>
                <a:latin typeface="宋体" panose="02010600030101010101" pitchFamily="2" charset="-122"/>
                <a:ea typeface="宋体" panose="02010600030101010101" pitchFamily="2" charset="-122"/>
              </a:rPr>
              <a:t>重装墨画数茎竹，长著香兼一架书。</a:t>
            </a:r>
          </a:p>
          <a:p>
            <a:pPr algn="ctr"/>
            <a:r>
              <a:rPr lang="zh-CN" altLang="en-US" sz="2400" b="0" i="0" dirty="0">
                <a:solidFill>
                  <a:srgbClr val="1E1E1E"/>
                </a:solidFill>
                <a:effectLst/>
                <a:latin typeface="宋体" panose="02010600030101010101" pitchFamily="2" charset="-122"/>
                <a:ea typeface="宋体" panose="02010600030101010101" pitchFamily="2" charset="-122"/>
              </a:rPr>
              <a:t>语笑侍儿知礼数，吟哦野客任狂疏。</a:t>
            </a:r>
          </a:p>
          <a:p>
            <a:pPr algn="ctr"/>
            <a:r>
              <a:rPr lang="zh-CN" altLang="en-US" sz="2400" b="0" i="0" dirty="0">
                <a:solidFill>
                  <a:srgbClr val="1E1E1E"/>
                </a:solidFill>
                <a:effectLst/>
                <a:latin typeface="宋体" panose="02010600030101010101" pitchFamily="2" charset="-122"/>
                <a:ea typeface="宋体" panose="02010600030101010101" pitchFamily="2" charset="-122"/>
              </a:rPr>
              <a:t>就中爱读英雄传，欲立功勋恐不如。</a:t>
            </a:r>
          </a:p>
          <a:p>
            <a:pPr algn="l"/>
            <a:r>
              <a:rPr lang="en-US" altLang="zh-CN" sz="2400" b="0" i="0" dirty="0">
                <a:solidFill>
                  <a:srgbClr val="1E1E1E"/>
                </a:solidFill>
                <a:effectLst/>
                <a:latin typeface="宋体" panose="02010600030101010101" pitchFamily="2" charset="-122"/>
                <a:ea typeface="宋体" panose="02010600030101010101" pitchFamily="2" charset="-122"/>
              </a:rPr>
              <a:t>19</a:t>
            </a:r>
            <a:r>
              <a:rPr lang="zh-CN" altLang="en-US" sz="2400" b="0" i="0" dirty="0">
                <a:solidFill>
                  <a:srgbClr val="1E1E1E"/>
                </a:solidFill>
                <a:effectLst/>
                <a:latin typeface="宋体" panose="02010600030101010101" pitchFamily="2" charset="-122"/>
                <a:ea typeface="宋体" panose="02010600030101010101" pitchFamily="2" charset="-122"/>
              </a:rPr>
              <a:t>．诗题中“过”字的意思是。首联中“”一词点出了李将的地位。（</a:t>
            </a:r>
            <a:r>
              <a:rPr lang="en-US" altLang="zh-CN" sz="2400" b="0" i="0" dirty="0">
                <a:solidFill>
                  <a:srgbClr val="1E1E1E"/>
                </a:solidFill>
                <a:effectLst/>
                <a:latin typeface="宋体" panose="02010600030101010101" pitchFamily="2" charset="-122"/>
                <a:ea typeface="宋体" panose="02010600030101010101" pitchFamily="2" charset="-122"/>
              </a:rPr>
              <a:t>2</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en-US" altLang="zh-CN" sz="2400" b="0" i="0" dirty="0">
                <a:solidFill>
                  <a:srgbClr val="1E1E1E"/>
                </a:solidFill>
                <a:effectLst/>
                <a:latin typeface="宋体" panose="02010600030101010101" pitchFamily="2" charset="-122"/>
                <a:ea typeface="宋体" panose="02010600030101010101" pitchFamily="2" charset="-122"/>
              </a:rPr>
              <a:t>20</a:t>
            </a:r>
            <a:r>
              <a:rPr lang="zh-CN" altLang="en-US" sz="2400" b="0" i="0" dirty="0">
                <a:solidFill>
                  <a:srgbClr val="1E1E1E"/>
                </a:solidFill>
                <a:effectLst/>
                <a:latin typeface="宋体" panose="02010600030101010101" pitchFamily="2" charset="-122"/>
                <a:ea typeface="宋体" panose="02010600030101010101" pitchFamily="2" charset="-122"/>
              </a:rPr>
              <a:t>．全诗是如何运用多种手法塑造李将军的独特形象的？请结合诗句分析。（</a:t>
            </a:r>
            <a:r>
              <a:rPr lang="en-US" altLang="zh-CN" sz="2400" b="0" i="0" dirty="0">
                <a:solidFill>
                  <a:srgbClr val="1E1E1E"/>
                </a:solidFill>
                <a:effectLst/>
                <a:latin typeface="宋体" panose="02010600030101010101" pitchFamily="2" charset="-122"/>
                <a:ea typeface="宋体" panose="02010600030101010101" pitchFamily="2" charset="-122"/>
              </a:rPr>
              <a:t>6</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zh-CN" altLang="en-US" sz="2400" b="0" i="0" dirty="0">
                <a:solidFill>
                  <a:srgbClr val="1E1E1E"/>
                </a:solidFill>
                <a:effectLst/>
                <a:latin typeface="宋体" panose="02010600030101010101" pitchFamily="2" charset="-122"/>
                <a:ea typeface="宋体" panose="02010600030101010101" pitchFamily="2" charset="-122"/>
              </a:rPr>
              <a:t>答案：</a:t>
            </a:r>
          </a:p>
          <a:p>
            <a:pPr algn="l"/>
            <a:r>
              <a:rPr lang="zh-CN" altLang="en-US" sz="2400" b="0" i="0" dirty="0">
                <a:solidFill>
                  <a:srgbClr val="1E1E1E"/>
                </a:solidFill>
                <a:effectLst/>
                <a:latin typeface="宋体" panose="02010600030101010101" pitchFamily="2" charset="-122"/>
                <a:ea typeface="宋体" panose="02010600030101010101" pitchFamily="2" charset="-122"/>
              </a:rPr>
              <a:t>（二）（</a:t>
            </a:r>
            <a:r>
              <a:rPr lang="en-US" altLang="zh-CN" sz="2400" b="0" i="0" dirty="0">
                <a:solidFill>
                  <a:srgbClr val="1E1E1E"/>
                </a:solidFill>
                <a:effectLst/>
                <a:latin typeface="宋体" panose="02010600030101010101" pitchFamily="2" charset="-122"/>
                <a:ea typeface="宋体" panose="02010600030101010101" pitchFamily="2" charset="-122"/>
              </a:rPr>
              <a:t>8</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en-US" altLang="zh-CN" sz="2400" b="0" i="0" dirty="0">
                <a:solidFill>
                  <a:srgbClr val="1E1E1E"/>
                </a:solidFill>
                <a:effectLst/>
                <a:latin typeface="宋体" panose="02010600030101010101" pitchFamily="2" charset="-122"/>
                <a:ea typeface="宋体" panose="02010600030101010101" pitchFamily="2" charset="-122"/>
              </a:rPr>
              <a:t>19</a:t>
            </a:r>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2</a:t>
            </a:r>
            <a:r>
              <a:rPr lang="zh-CN" altLang="en-US" sz="2400" b="0" i="0" dirty="0">
                <a:solidFill>
                  <a:srgbClr val="1E1E1E"/>
                </a:solidFill>
                <a:effectLst/>
                <a:latin typeface="宋体" panose="02010600030101010101" pitchFamily="2" charset="-122"/>
                <a:ea typeface="宋体" panose="02010600030101010101" pitchFamily="2" charset="-122"/>
              </a:rPr>
              <a:t>分）造访     朱门</a:t>
            </a:r>
          </a:p>
          <a:p>
            <a:pPr algn="l"/>
            <a:r>
              <a:rPr lang="en-US" altLang="zh-CN" sz="2400" b="0" i="0" dirty="0">
                <a:solidFill>
                  <a:srgbClr val="1E1E1E"/>
                </a:solidFill>
                <a:effectLst/>
                <a:latin typeface="宋体" panose="02010600030101010101" pitchFamily="2" charset="-122"/>
                <a:ea typeface="宋体" panose="02010600030101010101" pitchFamily="2" charset="-122"/>
              </a:rPr>
              <a:t>20</a:t>
            </a:r>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6</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zh-CN" altLang="en-US" sz="2400" b="0" i="0" dirty="0">
                <a:solidFill>
                  <a:srgbClr val="1E1E1E"/>
                </a:solidFill>
                <a:effectLst/>
                <a:latin typeface="宋体" panose="02010600030101010101" pitchFamily="2" charset="-122"/>
                <a:ea typeface="宋体" panose="02010600030101010101" pitchFamily="2" charset="-122"/>
              </a:rPr>
              <a:t>通过环境描写，如“高树蝉声”“冷静似闲居”和“重装墨画”“香兼一架书”，分别写出了将军住处的清幽安静和书斋的素净雅致，表现了将军的文人趣味。</a:t>
            </a:r>
          </a:p>
          <a:p>
            <a:pPr algn="l"/>
            <a:r>
              <a:rPr lang="zh-CN" altLang="en-US" sz="2400" b="0" i="0" dirty="0">
                <a:solidFill>
                  <a:srgbClr val="1E1E1E"/>
                </a:solidFill>
                <a:effectLst/>
                <a:latin typeface="宋体" panose="02010600030101010101" pitchFamily="2" charset="-122"/>
                <a:ea typeface="宋体" panose="02010600030101010101" pitchFamily="2" charset="-122"/>
              </a:rPr>
              <a:t>运用衬托，用“侍儿知礼数”衬托将军的文化修养。</a:t>
            </a:r>
          </a:p>
          <a:p>
            <a:pPr algn="l"/>
            <a:r>
              <a:rPr lang="zh-CN" altLang="en-US" sz="2400" b="0" i="0" dirty="0">
                <a:solidFill>
                  <a:srgbClr val="1E1E1E"/>
                </a:solidFill>
                <a:effectLst/>
                <a:latin typeface="宋体" panose="02010600030101010101" pitchFamily="2" charset="-122"/>
                <a:ea typeface="宋体" panose="02010600030101010101" pitchFamily="2" charset="-122"/>
              </a:rPr>
              <a:t>通过“吟哦”“任狂疏”“爱读英雄传”等动作、神态描写，写出了李将军的豪放和志趣。</a:t>
            </a:r>
          </a:p>
          <a:p>
            <a:endParaRPr lang="zh-CN" altLang="en-US" sz="2400" dirty="0"/>
          </a:p>
        </p:txBody>
      </p:sp>
    </p:spTree>
    <p:extLst>
      <p:ext uri="{BB962C8B-B14F-4D97-AF65-F5344CB8AC3E}">
        <p14:creationId xmlns:p14="http://schemas.microsoft.com/office/powerpoint/2010/main" val="234841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34010" y="871220"/>
            <a:ext cx="11473815" cy="4381500"/>
          </a:xfrm>
          <a:prstGeom prst="rect">
            <a:avLst/>
          </a:prstGeom>
          <a:noFill/>
        </p:spPr>
        <p:txBody>
          <a:bodyPr wrap="square" lIns="0" tIns="0" rIns="0" bIns="0" rtlCol="0" anchor="t"/>
          <a:lstStyle/>
          <a:p>
            <a:pPr algn="l" latinLnBrk="1">
              <a:lnSpc>
                <a:spcPts val="432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三、鉴赏人物形象“四角度”</a:t>
            </a:r>
          </a:p>
        </p:txBody>
      </p:sp>
      <p:graphicFrame>
        <p:nvGraphicFramePr>
          <p:cNvPr id="4" name="表格 3"/>
          <p:cNvGraphicFramePr/>
          <p:nvPr>
            <p:custDataLst>
              <p:tags r:id="rId1"/>
            </p:custDataLst>
          </p:nvPr>
        </p:nvGraphicFramePr>
        <p:xfrm>
          <a:off x="334010" y="1438910"/>
          <a:ext cx="11558905" cy="5162550"/>
        </p:xfrm>
        <a:graphic>
          <a:graphicData uri="http://schemas.openxmlformats.org/drawingml/2006/table">
            <a:tbl>
              <a:tblPr/>
              <a:tblGrid>
                <a:gridCol w="1528445">
                  <a:extLst>
                    <a:ext uri="{9D8B030D-6E8A-4147-A177-3AD203B41FA5}">
                      <a16:colId xmlns:a16="http://schemas.microsoft.com/office/drawing/2014/main" val="20000"/>
                    </a:ext>
                  </a:extLst>
                </a:gridCol>
                <a:gridCol w="10030460">
                  <a:extLst>
                    <a:ext uri="{9D8B030D-6E8A-4147-A177-3AD203B41FA5}">
                      <a16:colId xmlns:a16="http://schemas.microsoft.com/office/drawing/2014/main" val="20001"/>
                    </a:ext>
                  </a:extLst>
                </a:gridCol>
              </a:tblGrid>
              <a:tr h="539115">
                <a:tc>
                  <a:txBody>
                    <a:bodyPr/>
                    <a:lstStyle/>
                    <a:p>
                      <a:pPr indent="0" algn="ctr">
                        <a:lnSpc>
                          <a:spcPct val="130000"/>
                        </a:lnSpc>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角度</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30000"/>
                        </a:lnSpc>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释义</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6340">
                <a:tc>
                  <a:txBody>
                    <a:bodyPr/>
                    <a:lstStyle/>
                    <a:p>
                      <a:pPr indent="0">
                        <a:lnSpc>
                          <a:spcPct val="13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看标题和注释,初步揣摩人物形象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有的诗歌标题具有极强的暗示性,对形象、情感都有提示。如《最爱东山晴后雪》(杨万里)一诗,通过标题就可以大体揣测出本诗塑造了一个热爱自然美景的诗人形象。有的诗歌注释有暗示性。如《劳停驿》(欧阳修)的注释“此诗为欧阳修被贬峡州夷陵令时作。劳停驿,驿站名”,据此可以揣摩,诗中塑造的是“被贬蛮荒、漂泊在外”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57095">
                <a:tc>
                  <a:txBody>
                    <a:bodyPr/>
                    <a:lstStyle/>
                    <a:p>
                      <a:pPr indent="0">
                        <a:lnSpc>
                          <a:spcPct val="130000"/>
                        </a:lnSpc>
                        <a:buNone/>
                      </a:pP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赏景物(意象),分析人物形象</a:t>
                      </a:r>
                      <a:endParaRPr lang="en-US"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要抓住诗中所描写的景物、运用的意象来分析人物形象。景物描写能够对人物的心理起烘托作用,是人物心境间接流露。比如诗中若出现“菊”“狭径”“柴门”等意象,则很可能塑造的是“远离官场、热爱自然的隐者形象”。</a:t>
                      </a:r>
                      <a:endParaRPr lang="en-US"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882001"/>
            <a:ext cx="11423904" cy="4310825"/>
          </a:xfrm>
          <a:prstGeom prst="rect">
            <a:avLst/>
          </a:prstGeom>
          <a:noFill/>
        </p:spPr>
        <p:txBody>
          <a:bodyPr wrap="square" lIns="0" tIns="0" rIns="0" bIns="0" rtlCol="0" anchor="t"/>
          <a:lstStyle/>
          <a:p>
            <a:pPr algn="l" latinLnBrk="1">
              <a:lnSpc>
                <a:spcPts val="432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p>
          <a:p>
            <a:pPr algn="l" latinLnBrk="1">
              <a:lnSpc>
                <a:spcPts val="4320"/>
              </a:lnSpc>
            </a:pPr>
            <a:endParaRPr lang="en-US" sz="2400" dirty="0"/>
          </a:p>
        </p:txBody>
      </p:sp>
      <p:graphicFrame>
        <p:nvGraphicFramePr>
          <p:cNvPr id="3" name="表格 2"/>
          <p:cNvGraphicFramePr/>
          <p:nvPr>
            <p:custDataLst>
              <p:tags r:id="rId1"/>
            </p:custDataLst>
          </p:nvPr>
        </p:nvGraphicFramePr>
        <p:xfrm>
          <a:off x="568325" y="1397000"/>
          <a:ext cx="10980420" cy="4633533"/>
        </p:xfrm>
        <a:graphic>
          <a:graphicData uri="http://schemas.openxmlformats.org/drawingml/2006/table">
            <a:tbl>
              <a:tblPr/>
              <a:tblGrid>
                <a:gridCol w="1525270">
                  <a:extLst>
                    <a:ext uri="{9D8B030D-6E8A-4147-A177-3AD203B41FA5}">
                      <a16:colId xmlns:a16="http://schemas.microsoft.com/office/drawing/2014/main" val="20000"/>
                    </a:ext>
                  </a:extLst>
                </a:gridCol>
                <a:gridCol w="9455150">
                  <a:extLst>
                    <a:ext uri="{9D8B030D-6E8A-4147-A177-3AD203B41FA5}">
                      <a16:colId xmlns:a16="http://schemas.microsoft.com/office/drawing/2014/main" val="20001"/>
                    </a:ext>
                  </a:extLst>
                </a:gridCol>
              </a:tblGrid>
              <a:tr h="147320">
                <a:tc>
                  <a:txBody>
                    <a:bodyPr/>
                    <a:lstStyle/>
                    <a:p>
                      <a:pPr indent="0" algn="ctr">
                        <a:lnSpc>
                          <a:spcPct val="11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角度</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1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释义</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2595">
                <a:tc>
                  <a:txBody>
                    <a:bodyPr/>
                    <a:lstStyle/>
                    <a:p>
                      <a:pPr indent="0" algn="ctr">
                        <a:lnSpc>
                          <a:spcPct val="15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抓描写,分析人物形象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要抓住诗歌中人物的肖像、动作、语言、神情、心理等描写,特别是细节描写,仔细分析相对应的关键词,探寻人物的形象特点。如“醉眼千峰顶上,世间多少秋毫”一句中,“醉眼”是神态描写,这个描写能够体现出人物的“旷达洒脱”。</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960">
                <a:tc>
                  <a:txBody>
                    <a:bodyPr/>
                    <a:lstStyle/>
                    <a:p>
                      <a:pPr indent="0" algn="ctr">
                        <a:lnSpc>
                          <a:spcPct val="15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析典故,分析人物形象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引用古籍中的故事或词句,借他人(事)来比况自己,为用典。如辛弃疾《永遇乐·京口北固亭怀古》中“凭谁问:廉颇老矣,尚能饭否?”一句运用典故,词人以廉颇自比,表达其雄心不减当年,渴望为国效力的心愿,可惜叹无人前来问讯,徒有英雄豪情。</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5E0CC8C-6DA2-1B6D-AE10-F9C3B9D8A2F0}"/>
              </a:ext>
            </a:extLst>
          </p:cNvPr>
          <p:cNvSpPr txBox="1"/>
          <p:nvPr/>
        </p:nvSpPr>
        <p:spPr>
          <a:xfrm>
            <a:off x="74815" y="16626"/>
            <a:ext cx="12111647" cy="6740307"/>
          </a:xfrm>
          <a:prstGeom prst="rect">
            <a:avLst/>
          </a:prstGeom>
          <a:solidFill>
            <a:schemeClr val="bg1"/>
          </a:solidFill>
        </p:spPr>
        <p:txBody>
          <a:bodyPr wrap="square" rtlCol="0">
            <a:spAutoFit/>
          </a:bodyPr>
          <a:lstStyle/>
          <a:p>
            <a:pPr algn="l"/>
            <a:r>
              <a:rPr lang="zh-CN" altLang="en-US" sz="2400" b="1" i="0" dirty="0">
                <a:solidFill>
                  <a:srgbClr val="1E1E1E"/>
                </a:solidFill>
                <a:effectLst/>
                <a:latin typeface="宋体" panose="02010600030101010101" pitchFamily="2" charset="-122"/>
                <a:ea typeface="宋体" panose="02010600030101010101" pitchFamily="2" charset="-122"/>
              </a:rPr>
              <a:t>（二）古代诗歌鉴赏（</a:t>
            </a:r>
            <a:r>
              <a:rPr lang="en-US" altLang="zh-CN" sz="2400" b="1" i="0" dirty="0">
                <a:solidFill>
                  <a:srgbClr val="1E1E1E"/>
                </a:solidFill>
                <a:effectLst/>
                <a:latin typeface="宋体" panose="02010600030101010101" pitchFamily="2" charset="-122"/>
                <a:ea typeface="宋体" panose="02010600030101010101" pitchFamily="2" charset="-122"/>
              </a:rPr>
              <a:t>11</a:t>
            </a:r>
            <a:r>
              <a:rPr lang="zh-CN" altLang="en-US" sz="2400" b="1" i="0" dirty="0">
                <a:solidFill>
                  <a:srgbClr val="1E1E1E"/>
                </a:solidFill>
                <a:effectLst/>
                <a:latin typeface="宋体" panose="02010600030101010101" pitchFamily="2" charset="-122"/>
                <a:ea typeface="宋体" panose="02010600030101010101" pitchFamily="2" charset="-122"/>
              </a:rPr>
              <a:t>分）</a:t>
            </a:r>
            <a:endParaRPr lang="zh-CN" altLang="en-US" sz="2400" b="0" i="0" dirty="0">
              <a:solidFill>
                <a:srgbClr val="1E1E1E"/>
              </a:solidFill>
              <a:effectLst/>
              <a:latin typeface="宋体" panose="02010600030101010101" pitchFamily="2" charset="-122"/>
              <a:ea typeface="宋体" panose="02010600030101010101" pitchFamily="2" charset="-122"/>
            </a:endParaRPr>
          </a:p>
          <a:p>
            <a:pPr algn="l"/>
            <a:r>
              <a:rPr lang="zh-CN" altLang="en-US" sz="2400" b="0" i="0" dirty="0">
                <a:solidFill>
                  <a:srgbClr val="1E1E1E"/>
                </a:solidFill>
                <a:effectLst/>
                <a:latin typeface="宋体" panose="02010600030101010101" pitchFamily="2" charset="-122"/>
                <a:ea typeface="宋体" panose="02010600030101010101" pitchFamily="2" charset="-122"/>
              </a:rPr>
              <a:t>阅读下面这首宋诗，完成</a:t>
            </a:r>
            <a:r>
              <a:rPr lang="en-US" altLang="zh-CN" sz="2400" b="0" i="0" dirty="0">
                <a:solidFill>
                  <a:srgbClr val="1E1E1E"/>
                </a:solidFill>
                <a:effectLst/>
                <a:latin typeface="宋体" panose="02010600030101010101" pitchFamily="2" charset="-122"/>
                <a:ea typeface="宋体" panose="02010600030101010101" pitchFamily="2" charset="-122"/>
              </a:rPr>
              <a:t>14</a:t>
            </a:r>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15</a:t>
            </a:r>
            <a:r>
              <a:rPr lang="zh-CN" altLang="en-US" sz="2400" b="0" i="0" dirty="0">
                <a:solidFill>
                  <a:srgbClr val="1E1E1E"/>
                </a:solidFill>
                <a:effectLst/>
                <a:latin typeface="宋体" panose="02010600030101010101" pitchFamily="2" charset="-122"/>
                <a:ea typeface="宋体" panose="02010600030101010101" pitchFamily="2" charset="-122"/>
              </a:rPr>
              <a:t>题。</a:t>
            </a:r>
          </a:p>
          <a:p>
            <a:pPr algn="ctr"/>
            <a:r>
              <a:rPr lang="zh-CN" altLang="en-US" sz="2400" b="0" i="0" dirty="0">
                <a:solidFill>
                  <a:srgbClr val="1E1E1E"/>
                </a:solidFill>
                <a:effectLst/>
                <a:latin typeface="宋体" panose="02010600030101010101" pitchFamily="2" charset="-122"/>
                <a:ea typeface="宋体" panose="02010600030101010101" pitchFamily="2" charset="-122"/>
              </a:rPr>
              <a:t>送子由使契丹  苏  轼</a:t>
            </a:r>
          </a:p>
          <a:p>
            <a:pPr algn="ctr"/>
            <a:r>
              <a:rPr lang="zh-CN" altLang="en-US" sz="2400" b="0" i="0" dirty="0">
                <a:solidFill>
                  <a:srgbClr val="1E1E1E"/>
                </a:solidFill>
                <a:effectLst/>
                <a:latin typeface="宋体" panose="02010600030101010101" pitchFamily="2" charset="-122"/>
                <a:ea typeface="宋体" panose="02010600030101010101" pitchFamily="2" charset="-122"/>
              </a:rPr>
              <a:t>云海相望寄此身，那因远适更沾巾。</a:t>
            </a:r>
          </a:p>
          <a:p>
            <a:pPr algn="ctr"/>
            <a:r>
              <a:rPr lang="zh-CN" altLang="en-US" sz="2400" b="0" i="0" dirty="0">
                <a:solidFill>
                  <a:srgbClr val="1E1E1E"/>
                </a:solidFill>
                <a:effectLst/>
                <a:latin typeface="宋体" panose="02010600030101010101" pitchFamily="2" charset="-122"/>
                <a:ea typeface="宋体" panose="02010600030101010101" pitchFamily="2" charset="-122"/>
              </a:rPr>
              <a:t>不辞驿骑凌风雪，要使天骄识凤麟。</a:t>
            </a:r>
          </a:p>
          <a:p>
            <a:pPr algn="ctr"/>
            <a:r>
              <a:rPr lang="zh-CN" altLang="en-US" sz="2400" b="0" i="0" dirty="0">
                <a:solidFill>
                  <a:srgbClr val="1E1E1E"/>
                </a:solidFill>
                <a:effectLst/>
                <a:latin typeface="宋体" panose="02010600030101010101" pitchFamily="2" charset="-122"/>
                <a:ea typeface="宋体" panose="02010600030101010101" pitchFamily="2" charset="-122"/>
              </a:rPr>
              <a:t>沙漠回看清禁月①，湖山应梦武林春②。</a:t>
            </a:r>
          </a:p>
          <a:p>
            <a:pPr algn="ctr"/>
            <a:r>
              <a:rPr lang="zh-CN" altLang="en-US" sz="2400" b="0" i="0" dirty="0">
                <a:solidFill>
                  <a:srgbClr val="1E1E1E"/>
                </a:solidFill>
                <a:effectLst/>
                <a:latin typeface="宋体" panose="02010600030101010101" pitchFamily="2" charset="-122"/>
                <a:ea typeface="宋体" panose="02010600030101010101" pitchFamily="2" charset="-122"/>
              </a:rPr>
              <a:t>单于若问君家世，莫道中朝第一人③。</a:t>
            </a:r>
          </a:p>
          <a:p>
            <a:pPr algn="l"/>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注</a:t>
            </a:r>
            <a:r>
              <a:rPr lang="en-US" altLang="zh-CN" sz="2400" b="0" i="0" dirty="0">
                <a:solidFill>
                  <a:srgbClr val="1E1E1E"/>
                </a:solidFill>
                <a:effectLst/>
                <a:latin typeface="宋体" panose="02010600030101010101" pitchFamily="2" charset="-122"/>
                <a:ea typeface="宋体" panose="02010600030101010101" pitchFamily="2" charset="-122"/>
              </a:rPr>
              <a:t>]①</a:t>
            </a:r>
            <a:r>
              <a:rPr lang="zh-CN" altLang="en-US" sz="2400" b="0" i="0" dirty="0">
                <a:solidFill>
                  <a:srgbClr val="1E1E1E"/>
                </a:solidFill>
                <a:effectLst/>
                <a:latin typeface="宋体" panose="02010600030101010101" pitchFamily="2" charset="-122"/>
                <a:ea typeface="宋体" panose="02010600030101010101" pitchFamily="2" charset="-122"/>
              </a:rPr>
              <a:t>清禁：皇宫。苏辙时任翰林学士，常出入宫禁。②武林：杭州的别称。苏轼时知杭州。③唐代李揆被皇帝誉为“门地、人物、文学皆当世第一”。后来入吐蕃会盟，酋长问他：“闻唐有第一人李揆，公是否？”李揆怕被扣留，骗他说：“彼李揆，安肯来邪？”</a:t>
            </a:r>
          </a:p>
          <a:p>
            <a:pPr algn="l"/>
            <a:r>
              <a:rPr lang="en-US" altLang="zh-CN" sz="2400" b="0" i="0" dirty="0">
                <a:solidFill>
                  <a:srgbClr val="1E1E1E"/>
                </a:solidFill>
                <a:effectLst/>
                <a:latin typeface="宋体" panose="02010600030101010101" pitchFamily="2" charset="-122"/>
                <a:ea typeface="宋体" panose="02010600030101010101" pitchFamily="2" charset="-122"/>
              </a:rPr>
              <a:t>14.</a:t>
            </a:r>
            <a:r>
              <a:rPr lang="zh-CN" altLang="en-US" sz="2400" b="0" i="0" dirty="0">
                <a:solidFill>
                  <a:srgbClr val="1E1E1E"/>
                </a:solidFill>
                <a:effectLst/>
                <a:latin typeface="宋体" panose="02010600030101010101" pitchFamily="2" charset="-122"/>
                <a:ea typeface="宋体" panose="02010600030101010101" pitchFamily="2" charset="-122"/>
              </a:rPr>
              <a:t>本诗尾联用了唐代李揆的典故，以下对此进行的赏析不正确的两项是（</a:t>
            </a:r>
            <a:r>
              <a:rPr lang="en-US" altLang="zh-CN" sz="2400" b="0" i="0" dirty="0">
                <a:solidFill>
                  <a:srgbClr val="1E1E1E"/>
                </a:solidFill>
                <a:effectLst/>
                <a:latin typeface="宋体" panose="02010600030101010101" pitchFamily="2" charset="-122"/>
                <a:ea typeface="宋体" panose="02010600030101010101" pitchFamily="2" charset="-122"/>
              </a:rPr>
              <a:t>5</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en-US" altLang="zh-CN" sz="2400" b="0" i="0" dirty="0">
                <a:solidFill>
                  <a:srgbClr val="1E1E1E"/>
                </a:solidFill>
                <a:effectLst/>
                <a:latin typeface="宋体" panose="02010600030101010101" pitchFamily="2" charset="-122"/>
                <a:ea typeface="宋体" panose="02010600030101010101" pitchFamily="2" charset="-122"/>
              </a:rPr>
              <a:t>A</a:t>
            </a:r>
            <a:r>
              <a:rPr lang="zh-CN" altLang="en-US" sz="2400" b="0" i="0" dirty="0">
                <a:solidFill>
                  <a:srgbClr val="1E1E1E"/>
                </a:solidFill>
                <a:effectLst/>
                <a:latin typeface="宋体" panose="02010600030101010101" pitchFamily="2" charset="-122"/>
                <a:ea typeface="宋体" panose="02010600030101010101" pitchFamily="2" charset="-122"/>
              </a:rPr>
              <a:t>．本联用李揆的典故准确贴切，因为苏轼兄弟在当时声名卓著，与李揆非常相似。</a:t>
            </a:r>
          </a:p>
          <a:p>
            <a:pPr algn="l"/>
            <a:r>
              <a:rPr lang="en-US" altLang="zh-CN" sz="2400" b="0" i="0" dirty="0">
                <a:solidFill>
                  <a:srgbClr val="1E1E1E"/>
                </a:solidFill>
                <a:effectLst/>
                <a:latin typeface="宋体" panose="02010600030101010101" pitchFamily="2" charset="-122"/>
                <a:ea typeface="宋体" panose="02010600030101010101" pitchFamily="2" charset="-122"/>
              </a:rPr>
              <a:t>B</a:t>
            </a:r>
            <a:r>
              <a:rPr lang="zh-CN" altLang="en-US" sz="2400" b="0" i="0" dirty="0">
                <a:solidFill>
                  <a:srgbClr val="1E1E1E"/>
                </a:solidFill>
                <a:effectLst/>
                <a:latin typeface="宋体" panose="02010600030101010101" pitchFamily="2" charset="-122"/>
                <a:ea typeface="宋体" panose="02010600030101010101" pitchFamily="2" charset="-122"/>
              </a:rPr>
              <a:t>．中原地域辽阔，人才济济，豪杰辈出，即使卓越如苏轼兄弟，也不敢自居第一。</a:t>
            </a:r>
          </a:p>
          <a:p>
            <a:pPr algn="l"/>
            <a:r>
              <a:rPr lang="en-US" altLang="zh-CN" sz="2400" b="0" i="0" dirty="0">
                <a:solidFill>
                  <a:srgbClr val="1E1E1E"/>
                </a:solidFill>
                <a:effectLst/>
                <a:latin typeface="宋体" panose="02010600030101010101" pitchFamily="2" charset="-122"/>
                <a:ea typeface="宋体" panose="02010600030101010101" pitchFamily="2" charset="-122"/>
              </a:rPr>
              <a:t>C</a:t>
            </a:r>
            <a:r>
              <a:rPr lang="zh-CN" altLang="en-US" sz="2400" b="0" i="0" dirty="0">
                <a:solidFill>
                  <a:srgbClr val="1E1E1E"/>
                </a:solidFill>
                <a:effectLst/>
                <a:latin typeface="宋体" panose="02010600030101010101" pitchFamily="2" charset="-122"/>
                <a:ea typeface="宋体" panose="02010600030101010101" pitchFamily="2" charset="-122"/>
              </a:rPr>
              <a:t>．从李揆的典故推断，如果苏辙承认自己的家世第一，很有可能被契丹君主扣留。</a:t>
            </a:r>
          </a:p>
          <a:p>
            <a:pPr algn="l"/>
            <a:r>
              <a:rPr lang="en-US" altLang="zh-CN" sz="2400" b="0" i="0" dirty="0">
                <a:solidFill>
                  <a:srgbClr val="1E1E1E"/>
                </a:solidFill>
                <a:effectLst/>
                <a:latin typeface="宋体" panose="02010600030101010101" pitchFamily="2" charset="-122"/>
                <a:ea typeface="宋体" panose="02010600030101010101" pitchFamily="2" charset="-122"/>
              </a:rPr>
              <a:t>D</a:t>
            </a:r>
            <a:r>
              <a:rPr lang="zh-CN" altLang="en-US" sz="2400" b="0" i="0" dirty="0">
                <a:solidFill>
                  <a:srgbClr val="1E1E1E"/>
                </a:solidFill>
                <a:effectLst/>
                <a:latin typeface="宋体" panose="02010600030101010101" pitchFamily="2" charset="-122"/>
                <a:ea typeface="宋体" panose="02010600030101010101" pitchFamily="2" charset="-122"/>
              </a:rPr>
              <a:t>．苏轼告诉苏辙，作为大国使臣，切莫以家世傲人，而要展示出谦恭的君子风度。</a:t>
            </a:r>
          </a:p>
          <a:p>
            <a:pPr algn="l"/>
            <a:r>
              <a:rPr lang="en-US" altLang="zh-CN" sz="2400" b="0" i="0" dirty="0">
                <a:solidFill>
                  <a:srgbClr val="1E1E1E"/>
                </a:solidFill>
                <a:effectLst/>
                <a:latin typeface="宋体" panose="02010600030101010101" pitchFamily="2" charset="-122"/>
                <a:ea typeface="宋体" panose="02010600030101010101" pitchFamily="2" charset="-122"/>
              </a:rPr>
              <a:t>E</a:t>
            </a:r>
            <a:r>
              <a:rPr lang="zh-CN" altLang="en-US" sz="2400" b="0" i="0" dirty="0">
                <a:solidFill>
                  <a:srgbClr val="1E1E1E"/>
                </a:solidFill>
                <a:effectLst/>
                <a:latin typeface="宋体" panose="02010600030101010101" pitchFamily="2" charset="-122"/>
                <a:ea typeface="宋体" panose="02010600030101010101" pitchFamily="2" charset="-122"/>
              </a:rPr>
              <a:t>．苏轼与苏辙兄弟情深，此时更为远行的弟弟担心，希望他小心谨慎，平安归来。</a:t>
            </a:r>
          </a:p>
          <a:p>
            <a:pPr algn="l"/>
            <a:r>
              <a:rPr lang="en-US" altLang="zh-CN" sz="2400" b="0" i="0" dirty="0">
                <a:solidFill>
                  <a:srgbClr val="1E1E1E"/>
                </a:solidFill>
                <a:effectLst/>
                <a:latin typeface="宋体" panose="02010600030101010101" pitchFamily="2" charset="-122"/>
                <a:ea typeface="宋体" panose="02010600030101010101" pitchFamily="2" charset="-122"/>
              </a:rPr>
              <a:t>15.</a:t>
            </a:r>
            <a:r>
              <a:rPr lang="zh-CN" altLang="en-US" sz="2400" b="0" i="0" dirty="0">
                <a:solidFill>
                  <a:srgbClr val="1E1E1E"/>
                </a:solidFill>
                <a:effectLst/>
                <a:latin typeface="宋体" panose="02010600030101010101" pitchFamily="2" charset="-122"/>
                <a:ea typeface="宋体" panose="02010600030101010101" pitchFamily="2" charset="-122"/>
              </a:rPr>
              <a:t>本诗首联表现了诗人什么样的性格？请加以分析。（</a:t>
            </a:r>
            <a:r>
              <a:rPr lang="en-US" altLang="zh-CN" sz="2400" b="0" i="0" dirty="0">
                <a:solidFill>
                  <a:srgbClr val="1E1E1E"/>
                </a:solidFill>
                <a:effectLst/>
                <a:latin typeface="宋体" panose="02010600030101010101" pitchFamily="2" charset="-122"/>
                <a:ea typeface="宋体" panose="02010600030101010101" pitchFamily="2" charset="-122"/>
              </a:rPr>
              <a:t>6</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zh-CN" altLang="en-US" sz="2400" b="0" i="0" dirty="0">
                <a:solidFill>
                  <a:srgbClr val="1E1E1E"/>
                </a:solidFill>
                <a:effectLst/>
                <a:latin typeface="宋体" panose="02010600030101010101" pitchFamily="2" charset="-122"/>
                <a:ea typeface="宋体" panose="02010600030101010101" pitchFamily="2" charset="-122"/>
              </a:rPr>
              <a:t> </a:t>
            </a:r>
          </a:p>
        </p:txBody>
      </p:sp>
    </p:spTree>
    <p:extLst>
      <p:ext uri="{BB962C8B-B14F-4D97-AF65-F5344CB8AC3E}">
        <p14:creationId xmlns:p14="http://schemas.microsoft.com/office/powerpoint/2010/main" val="1145268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E89EA6B-21DF-825D-6537-67126AC50FB3}"/>
              </a:ext>
            </a:extLst>
          </p:cNvPr>
          <p:cNvSpPr txBox="1"/>
          <p:nvPr/>
        </p:nvSpPr>
        <p:spPr>
          <a:xfrm>
            <a:off x="356348" y="53789"/>
            <a:ext cx="11658600" cy="5016758"/>
          </a:xfrm>
          <a:prstGeom prst="rect">
            <a:avLst/>
          </a:prstGeom>
          <a:noFill/>
        </p:spPr>
        <p:txBody>
          <a:bodyPr wrap="square" rtlCol="0">
            <a:spAutoFit/>
          </a:bodyPr>
          <a:lstStyle/>
          <a:p>
            <a:pPr algn="ctr"/>
            <a:r>
              <a:rPr lang="zh-CN" altLang="en-US" sz="2000" b="0" i="0" dirty="0">
                <a:solidFill>
                  <a:srgbClr val="1E1E1E"/>
                </a:solidFill>
                <a:effectLst/>
                <a:latin typeface="宋体" panose="02010600030101010101" pitchFamily="2" charset="-122"/>
                <a:ea typeface="宋体" panose="02010600030101010101" pitchFamily="2" charset="-122"/>
              </a:rPr>
              <a:t>送子由使契丹  苏  轼</a:t>
            </a:r>
          </a:p>
          <a:p>
            <a:pPr algn="ctr"/>
            <a:r>
              <a:rPr lang="zh-CN" altLang="en-US" sz="2000" b="0" i="0" dirty="0">
                <a:solidFill>
                  <a:srgbClr val="1E1E1E"/>
                </a:solidFill>
                <a:effectLst/>
                <a:latin typeface="宋体" panose="02010600030101010101" pitchFamily="2" charset="-122"/>
                <a:ea typeface="宋体" panose="02010600030101010101" pitchFamily="2" charset="-122"/>
              </a:rPr>
              <a:t>云海相望寄此身，那因远适更沾巾。</a:t>
            </a:r>
          </a:p>
          <a:p>
            <a:pPr algn="ctr"/>
            <a:r>
              <a:rPr lang="zh-CN" altLang="en-US" sz="2000" b="0" i="0" dirty="0">
                <a:solidFill>
                  <a:srgbClr val="1E1E1E"/>
                </a:solidFill>
                <a:effectLst/>
                <a:latin typeface="宋体" panose="02010600030101010101" pitchFamily="2" charset="-122"/>
                <a:ea typeface="宋体" panose="02010600030101010101" pitchFamily="2" charset="-122"/>
              </a:rPr>
              <a:t>不辞驿骑凌风雪，要使天骄识凤麟。</a:t>
            </a:r>
          </a:p>
          <a:p>
            <a:pPr algn="ctr"/>
            <a:r>
              <a:rPr lang="zh-CN" altLang="en-US" sz="2000" b="0" i="0" dirty="0">
                <a:solidFill>
                  <a:srgbClr val="1E1E1E"/>
                </a:solidFill>
                <a:effectLst/>
                <a:latin typeface="宋体" panose="02010600030101010101" pitchFamily="2" charset="-122"/>
                <a:ea typeface="宋体" panose="02010600030101010101" pitchFamily="2" charset="-122"/>
              </a:rPr>
              <a:t>沙漠回看清禁月①，湖山应梦武林春②。</a:t>
            </a:r>
          </a:p>
          <a:p>
            <a:pPr algn="ctr"/>
            <a:r>
              <a:rPr lang="zh-CN" altLang="en-US" sz="2000" b="0" i="0" dirty="0">
                <a:solidFill>
                  <a:srgbClr val="1E1E1E"/>
                </a:solidFill>
                <a:effectLst/>
                <a:latin typeface="宋体" panose="02010600030101010101" pitchFamily="2" charset="-122"/>
                <a:ea typeface="宋体" panose="02010600030101010101" pitchFamily="2" charset="-122"/>
              </a:rPr>
              <a:t>单于若问君家世，莫道中朝第一人③。</a:t>
            </a:r>
          </a:p>
          <a:p>
            <a:pPr algn="l"/>
            <a:r>
              <a:rPr lang="en-US" altLang="zh-CN" sz="2000" b="0" i="0" dirty="0">
                <a:solidFill>
                  <a:srgbClr val="1E1E1E"/>
                </a:solidFill>
                <a:effectLst/>
                <a:latin typeface="宋体" panose="02010600030101010101" pitchFamily="2" charset="-122"/>
                <a:ea typeface="宋体" panose="02010600030101010101" pitchFamily="2" charset="-122"/>
              </a:rPr>
              <a:t>[</a:t>
            </a:r>
            <a:r>
              <a:rPr lang="zh-CN" altLang="en-US" sz="2000" b="0" i="0" dirty="0">
                <a:solidFill>
                  <a:srgbClr val="1E1E1E"/>
                </a:solidFill>
                <a:effectLst/>
                <a:latin typeface="宋体" panose="02010600030101010101" pitchFamily="2" charset="-122"/>
                <a:ea typeface="宋体" panose="02010600030101010101" pitchFamily="2" charset="-122"/>
              </a:rPr>
              <a:t>注</a:t>
            </a:r>
            <a:r>
              <a:rPr lang="en-US" altLang="zh-CN" sz="2000" b="0" i="0" dirty="0">
                <a:solidFill>
                  <a:srgbClr val="1E1E1E"/>
                </a:solidFill>
                <a:effectLst/>
                <a:latin typeface="宋体" panose="02010600030101010101" pitchFamily="2" charset="-122"/>
                <a:ea typeface="宋体" panose="02010600030101010101" pitchFamily="2" charset="-122"/>
              </a:rPr>
              <a:t>]①</a:t>
            </a:r>
            <a:r>
              <a:rPr lang="zh-CN" altLang="en-US" sz="2000" b="0" i="0" dirty="0">
                <a:solidFill>
                  <a:srgbClr val="1E1E1E"/>
                </a:solidFill>
                <a:effectLst/>
                <a:latin typeface="宋体" panose="02010600030101010101" pitchFamily="2" charset="-122"/>
                <a:ea typeface="宋体" panose="02010600030101010101" pitchFamily="2" charset="-122"/>
              </a:rPr>
              <a:t>清禁：皇宫。苏辙时任翰林学士，常出入宫禁。②武林：杭州的别称。苏轼时知杭州。③唐代李揆被皇帝誉为“门地、人物、文学皆当世第一”。后来入吐蕃会盟，酋长问他：“闻唐有第一人李揆，公是否？”李揆怕被扣留，骗他说：“彼李揆，安肯来邪？”</a:t>
            </a:r>
          </a:p>
          <a:p>
            <a:pPr algn="l"/>
            <a:r>
              <a:rPr lang="en-US" altLang="zh-CN" sz="2000" b="0" i="0" dirty="0">
                <a:solidFill>
                  <a:srgbClr val="1E1E1E"/>
                </a:solidFill>
                <a:effectLst/>
                <a:latin typeface="宋体" panose="02010600030101010101" pitchFamily="2" charset="-122"/>
                <a:ea typeface="宋体" panose="02010600030101010101" pitchFamily="2" charset="-122"/>
              </a:rPr>
              <a:t>14.</a:t>
            </a:r>
            <a:r>
              <a:rPr lang="zh-CN" altLang="en-US" sz="2000" b="0" i="0" dirty="0">
                <a:solidFill>
                  <a:srgbClr val="1E1E1E"/>
                </a:solidFill>
                <a:effectLst/>
                <a:latin typeface="宋体" panose="02010600030101010101" pitchFamily="2" charset="-122"/>
                <a:ea typeface="宋体" panose="02010600030101010101" pitchFamily="2" charset="-122"/>
              </a:rPr>
              <a:t>本诗尾联用了唐代李揆的典故，以下对此进行的赏析不正确的两项是（</a:t>
            </a:r>
            <a:r>
              <a:rPr lang="en-US" altLang="zh-CN" sz="2000" b="0" i="0" dirty="0">
                <a:solidFill>
                  <a:srgbClr val="1E1E1E"/>
                </a:solidFill>
                <a:effectLst/>
                <a:latin typeface="宋体" panose="02010600030101010101" pitchFamily="2" charset="-122"/>
                <a:ea typeface="宋体" panose="02010600030101010101" pitchFamily="2" charset="-122"/>
              </a:rPr>
              <a:t>5</a:t>
            </a:r>
            <a:r>
              <a:rPr lang="zh-CN" altLang="en-US" sz="2000" b="0" i="0" dirty="0">
                <a:solidFill>
                  <a:srgbClr val="1E1E1E"/>
                </a:solidFill>
                <a:effectLst/>
                <a:latin typeface="宋体" panose="02010600030101010101" pitchFamily="2" charset="-122"/>
                <a:ea typeface="宋体" panose="02010600030101010101" pitchFamily="2" charset="-122"/>
              </a:rPr>
              <a:t>分）</a:t>
            </a:r>
          </a:p>
          <a:p>
            <a:pPr algn="l"/>
            <a:r>
              <a:rPr lang="en-US" altLang="zh-CN" sz="2000" b="0" i="0" dirty="0">
                <a:solidFill>
                  <a:srgbClr val="1E1E1E"/>
                </a:solidFill>
                <a:effectLst/>
                <a:latin typeface="宋体" panose="02010600030101010101" pitchFamily="2" charset="-122"/>
                <a:ea typeface="宋体" panose="02010600030101010101" pitchFamily="2" charset="-122"/>
              </a:rPr>
              <a:t>A</a:t>
            </a:r>
            <a:r>
              <a:rPr lang="zh-CN" altLang="en-US" sz="2000" b="0" i="0" dirty="0">
                <a:solidFill>
                  <a:srgbClr val="1E1E1E"/>
                </a:solidFill>
                <a:effectLst/>
                <a:latin typeface="宋体" panose="02010600030101010101" pitchFamily="2" charset="-122"/>
                <a:ea typeface="宋体" panose="02010600030101010101" pitchFamily="2" charset="-122"/>
              </a:rPr>
              <a:t>．本联用李揆的典故准确贴切，因为苏轼兄弟在当时声名卓著，与李揆非常相似。</a:t>
            </a:r>
          </a:p>
          <a:p>
            <a:pPr algn="l"/>
            <a:r>
              <a:rPr lang="en-US" altLang="zh-CN" sz="2000" b="0" i="0" dirty="0">
                <a:solidFill>
                  <a:srgbClr val="1E1E1E"/>
                </a:solidFill>
                <a:effectLst/>
                <a:latin typeface="宋体" panose="02010600030101010101" pitchFamily="2" charset="-122"/>
                <a:ea typeface="宋体" panose="02010600030101010101" pitchFamily="2" charset="-122"/>
              </a:rPr>
              <a:t>B</a:t>
            </a:r>
            <a:r>
              <a:rPr lang="zh-CN" altLang="en-US" sz="2000" b="0" i="0" dirty="0">
                <a:solidFill>
                  <a:srgbClr val="1E1E1E"/>
                </a:solidFill>
                <a:effectLst/>
                <a:latin typeface="宋体" panose="02010600030101010101" pitchFamily="2" charset="-122"/>
                <a:ea typeface="宋体" panose="02010600030101010101" pitchFamily="2" charset="-122"/>
              </a:rPr>
              <a:t>．中原地域辽阔，人才济济，豪杰辈出，即使卓越如苏轼兄弟，也不敢自居第一。</a:t>
            </a:r>
          </a:p>
          <a:p>
            <a:pPr algn="l"/>
            <a:r>
              <a:rPr lang="en-US" altLang="zh-CN" sz="2000" b="0" i="0" dirty="0">
                <a:solidFill>
                  <a:srgbClr val="1E1E1E"/>
                </a:solidFill>
                <a:effectLst/>
                <a:latin typeface="宋体" panose="02010600030101010101" pitchFamily="2" charset="-122"/>
                <a:ea typeface="宋体" panose="02010600030101010101" pitchFamily="2" charset="-122"/>
              </a:rPr>
              <a:t>C</a:t>
            </a:r>
            <a:r>
              <a:rPr lang="zh-CN" altLang="en-US" sz="2000" b="0" i="0" dirty="0">
                <a:solidFill>
                  <a:srgbClr val="1E1E1E"/>
                </a:solidFill>
                <a:effectLst/>
                <a:latin typeface="宋体" panose="02010600030101010101" pitchFamily="2" charset="-122"/>
                <a:ea typeface="宋体" panose="02010600030101010101" pitchFamily="2" charset="-122"/>
              </a:rPr>
              <a:t>．从李揆的典故推断，如果苏辙承认自己的家世第一，很有可能被契丹君主扣留。</a:t>
            </a:r>
          </a:p>
          <a:p>
            <a:pPr algn="l"/>
            <a:r>
              <a:rPr lang="en-US" altLang="zh-CN" sz="2000" b="0" i="0" dirty="0">
                <a:solidFill>
                  <a:srgbClr val="1E1E1E"/>
                </a:solidFill>
                <a:effectLst/>
                <a:latin typeface="宋体" panose="02010600030101010101" pitchFamily="2" charset="-122"/>
                <a:ea typeface="宋体" panose="02010600030101010101" pitchFamily="2" charset="-122"/>
              </a:rPr>
              <a:t>D</a:t>
            </a:r>
            <a:r>
              <a:rPr lang="zh-CN" altLang="en-US" sz="2000" b="0" i="0" dirty="0">
                <a:solidFill>
                  <a:srgbClr val="1E1E1E"/>
                </a:solidFill>
                <a:effectLst/>
                <a:latin typeface="宋体" panose="02010600030101010101" pitchFamily="2" charset="-122"/>
                <a:ea typeface="宋体" panose="02010600030101010101" pitchFamily="2" charset="-122"/>
              </a:rPr>
              <a:t>．苏轼告诉苏辙，作为大国使臣，切莫以家世傲人，而要展示出谦恭的君子风度。</a:t>
            </a:r>
          </a:p>
          <a:p>
            <a:pPr algn="l"/>
            <a:r>
              <a:rPr lang="en-US" altLang="zh-CN" sz="2000" b="0" i="0" dirty="0">
                <a:solidFill>
                  <a:srgbClr val="1E1E1E"/>
                </a:solidFill>
                <a:effectLst/>
                <a:latin typeface="宋体" panose="02010600030101010101" pitchFamily="2" charset="-122"/>
                <a:ea typeface="宋体" panose="02010600030101010101" pitchFamily="2" charset="-122"/>
              </a:rPr>
              <a:t>E</a:t>
            </a:r>
            <a:r>
              <a:rPr lang="zh-CN" altLang="en-US" sz="2000" b="0" i="0" dirty="0">
                <a:solidFill>
                  <a:srgbClr val="1E1E1E"/>
                </a:solidFill>
                <a:effectLst/>
                <a:latin typeface="宋体" panose="02010600030101010101" pitchFamily="2" charset="-122"/>
                <a:ea typeface="宋体" panose="02010600030101010101" pitchFamily="2" charset="-122"/>
              </a:rPr>
              <a:t>．苏轼与苏辙兄弟情深，此时更为远行的弟弟担心，希望他小心谨慎，平安归来。</a:t>
            </a:r>
          </a:p>
          <a:p>
            <a:pPr algn="l"/>
            <a:r>
              <a:rPr lang="en-US" altLang="zh-CN" sz="2000" b="0" i="0" dirty="0">
                <a:solidFill>
                  <a:srgbClr val="1E1E1E"/>
                </a:solidFill>
                <a:effectLst/>
                <a:latin typeface="宋体" panose="02010600030101010101" pitchFamily="2" charset="-122"/>
                <a:ea typeface="宋体" panose="02010600030101010101" pitchFamily="2" charset="-122"/>
              </a:rPr>
              <a:t>15.</a:t>
            </a:r>
            <a:r>
              <a:rPr lang="zh-CN" altLang="en-US" sz="2000" b="0" i="0" dirty="0">
                <a:solidFill>
                  <a:srgbClr val="1E1E1E"/>
                </a:solidFill>
                <a:effectLst/>
                <a:latin typeface="宋体" panose="02010600030101010101" pitchFamily="2" charset="-122"/>
                <a:ea typeface="宋体" panose="02010600030101010101" pitchFamily="2" charset="-122"/>
              </a:rPr>
              <a:t>本诗首联表现了诗人什么样的性格？请加以分析。（</a:t>
            </a:r>
            <a:r>
              <a:rPr lang="en-US" altLang="zh-CN" sz="2000" b="0" i="0" dirty="0">
                <a:solidFill>
                  <a:srgbClr val="1E1E1E"/>
                </a:solidFill>
                <a:effectLst/>
                <a:latin typeface="宋体" panose="02010600030101010101" pitchFamily="2" charset="-122"/>
                <a:ea typeface="宋体" panose="02010600030101010101" pitchFamily="2" charset="-122"/>
              </a:rPr>
              <a:t>6</a:t>
            </a:r>
            <a:r>
              <a:rPr lang="zh-CN" altLang="en-US" sz="2000" b="0" i="0" dirty="0">
                <a:solidFill>
                  <a:srgbClr val="1E1E1E"/>
                </a:solidFill>
                <a:effectLst/>
                <a:latin typeface="宋体" panose="02010600030101010101" pitchFamily="2" charset="-122"/>
                <a:ea typeface="宋体" panose="02010600030101010101" pitchFamily="2" charset="-122"/>
              </a:rPr>
              <a:t>分）</a:t>
            </a:r>
          </a:p>
          <a:p>
            <a:endParaRPr lang="zh-CN" altLang="en-US" sz="2000" dirty="0"/>
          </a:p>
        </p:txBody>
      </p:sp>
      <p:graphicFrame>
        <p:nvGraphicFramePr>
          <p:cNvPr id="3" name="表格 2">
            <a:extLst>
              <a:ext uri="{FF2B5EF4-FFF2-40B4-BE49-F238E27FC236}">
                <a16:creationId xmlns:a16="http://schemas.microsoft.com/office/drawing/2014/main" id="{F062B4AE-7061-CAF7-9C8D-BDA57E682049}"/>
              </a:ext>
            </a:extLst>
          </p:cNvPr>
          <p:cNvGraphicFramePr>
            <a:graphicFrameLocks noGrp="1"/>
          </p:cNvGraphicFramePr>
          <p:nvPr>
            <p:extLst>
              <p:ext uri="{D42A27DB-BD31-4B8C-83A1-F6EECF244321}">
                <p14:modId xmlns:p14="http://schemas.microsoft.com/office/powerpoint/2010/main" val="3593478717"/>
              </p:ext>
            </p:extLst>
          </p:nvPr>
        </p:nvGraphicFramePr>
        <p:xfrm>
          <a:off x="323850" y="4775511"/>
          <a:ext cx="11544299" cy="1828800"/>
        </p:xfrm>
        <a:graphic>
          <a:graphicData uri="http://schemas.openxmlformats.org/drawingml/2006/table">
            <a:tbl>
              <a:tblPr/>
              <a:tblGrid>
                <a:gridCol w="11544299">
                  <a:extLst>
                    <a:ext uri="{9D8B030D-6E8A-4147-A177-3AD203B41FA5}">
                      <a16:colId xmlns:a16="http://schemas.microsoft.com/office/drawing/2014/main" val="1535011482"/>
                    </a:ext>
                  </a:extLst>
                </a:gridCol>
              </a:tblGrid>
              <a:tr h="36576">
                <a:tc>
                  <a:txBody>
                    <a:bodyPr/>
                    <a:lstStyle/>
                    <a:p>
                      <a:pPr latinLnBrk="1"/>
                      <a:r>
                        <a:rPr lang="en-US" altLang="zh-CN" sz="2400" u="none" strike="noStrike" dirty="0">
                          <a:solidFill>
                            <a:srgbClr val="1E1E1E"/>
                          </a:solidFill>
                          <a:effectLst/>
                          <a:latin typeface="宋体" panose="02010600030101010101" pitchFamily="2" charset="-122"/>
                          <a:ea typeface="宋体" panose="02010600030101010101" pitchFamily="2" charset="-122"/>
                        </a:rPr>
                        <a:t>14.BD</a:t>
                      </a:r>
                    </a:p>
                    <a:p>
                      <a:pPr latinLnBrk="1"/>
                      <a:r>
                        <a:rPr lang="en-US" altLang="zh-CN" sz="2400" u="none" strike="noStrike" dirty="0">
                          <a:solidFill>
                            <a:srgbClr val="1E1E1E"/>
                          </a:solidFill>
                          <a:effectLst/>
                          <a:latin typeface="宋体" panose="02010600030101010101" pitchFamily="2" charset="-122"/>
                          <a:ea typeface="宋体" panose="02010600030101010101" pitchFamily="2" charset="-122"/>
                        </a:rPr>
                        <a:t>15. </a:t>
                      </a:r>
                      <a:r>
                        <a:rPr lang="zh-CN" altLang="en-US" sz="2400" u="none" strike="noStrike" dirty="0">
                          <a:solidFill>
                            <a:srgbClr val="1E1E1E"/>
                          </a:solidFill>
                          <a:effectLst/>
                          <a:latin typeface="宋体" panose="02010600030101010101" pitchFamily="2" charset="-122"/>
                          <a:ea typeface="宋体" panose="02010600030101010101" pitchFamily="2" charset="-122"/>
                        </a:rPr>
                        <a:t>首联表现了苏轼乐观、旷达、洒脱的性格特点；化用了王勃“无为在歧路，儿女共沾巾”之句，兄弟二人宦游四海，天各一方已是常事，此次也不会因远别而悲伤落泪，表现了苏轼</a:t>
                      </a:r>
                      <a:r>
                        <a:rPr lang="zh-CN" altLang="en-US" sz="2400" b="1" u="none" strike="noStrike" dirty="0">
                          <a:solidFill>
                            <a:srgbClr val="FF0000"/>
                          </a:solidFill>
                          <a:effectLst/>
                          <a:latin typeface="宋体" panose="02010600030101010101" pitchFamily="2" charset="-122"/>
                          <a:ea typeface="宋体" panose="02010600030101010101" pitchFamily="2" charset="-122"/>
                        </a:rPr>
                        <a:t>乐观旷达、洒脱</a:t>
                      </a:r>
                      <a:r>
                        <a:rPr lang="zh-CN" altLang="en-US" sz="2400" u="none" strike="noStrike" dirty="0">
                          <a:solidFill>
                            <a:srgbClr val="1E1E1E"/>
                          </a:solidFill>
                          <a:effectLst/>
                          <a:latin typeface="宋体" panose="02010600030101010101" pitchFamily="2" charset="-122"/>
                          <a:ea typeface="宋体" panose="02010600030101010101" pitchFamily="2" charset="-122"/>
                        </a:rPr>
                        <a:t>的性格特点。</a:t>
                      </a:r>
                    </a:p>
                  </a:txBody>
                  <a:tcPr marL="0" marR="0" marT="0" marB="0" anchor="ctr">
                    <a:lnL>
                      <a:noFill/>
                    </a:lnL>
                    <a:lnR>
                      <a:noFill/>
                    </a:lnR>
                    <a:lnT>
                      <a:noFill/>
                    </a:lnT>
                    <a:lnB>
                      <a:noFill/>
                    </a:lnB>
                    <a:noFill/>
                  </a:tcPr>
                </a:tc>
                <a:extLst>
                  <a:ext uri="{0D108BD9-81ED-4DB2-BD59-A6C34878D82A}">
                    <a16:rowId xmlns:a16="http://schemas.microsoft.com/office/drawing/2014/main" val="2435246859"/>
                  </a:ext>
                </a:extLst>
              </a:tr>
              <a:tr h="0">
                <a:tc>
                  <a:txBody>
                    <a:bodyPr/>
                    <a:lstStyle/>
                    <a:p>
                      <a:endParaRPr lang="zh-CN" altLang="en-US" sz="2400" u="none" strike="noStrike" dirty="0">
                        <a:solidFill>
                          <a:srgbClr val="1E1E1E"/>
                        </a:solidFill>
                        <a:effectLst/>
                        <a:latin typeface="宋体" panose="02010600030101010101" pitchFamily="2" charset="-122"/>
                        <a:ea typeface="宋体" panose="02010600030101010101" pitchFamily="2" charset="-122"/>
                      </a:endParaRPr>
                    </a:p>
                  </a:txBody>
                  <a:tcPr marL="0" marR="0" marT="0" marB="0" anchor="ctr">
                    <a:lnL>
                      <a:noFill/>
                    </a:lnL>
                    <a:lnR>
                      <a:noFill/>
                    </a:lnR>
                    <a:lnT>
                      <a:noFill/>
                    </a:lnT>
                    <a:lnB>
                      <a:noFill/>
                    </a:lnB>
                    <a:noFill/>
                  </a:tcPr>
                </a:tc>
                <a:extLst>
                  <a:ext uri="{0D108BD9-81ED-4DB2-BD59-A6C34878D82A}">
                    <a16:rowId xmlns:a16="http://schemas.microsoft.com/office/drawing/2014/main" val="1562534357"/>
                  </a:ext>
                </a:extLst>
              </a:tr>
            </a:tbl>
          </a:graphicData>
        </a:graphic>
      </p:graphicFrame>
      <p:sp>
        <p:nvSpPr>
          <p:cNvPr id="4" name="Rectangle 1">
            <a:extLst>
              <a:ext uri="{FF2B5EF4-FFF2-40B4-BE49-F238E27FC236}">
                <a16:creationId xmlns:a16="http://schemas.microsoft.com/office/drawing/2014/main" id="{24115665-3262-340C-C2FA-50679CAA494C}"/>
              </a:ext>
            </a:extLst>
          </p:cNvPr>
          <p:cNvSpPr>
            <a:spLocks noChangeArrowheads="1"/>
          </p:cNvSpPr>
          <p:nvPr/>
        </p:nvSpPr>
        <p:spPr bwMode="auto">
          <a:xfrm>
            <a:off x="356348" y="4664257"/>
            <a:ext cx="113425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a:ln>
                  <a:noFill/>
                </a:ln>
                <a:solidFill>
                  <a:schemeClr val="tx1"/>
                </a:solidFill>
                <a:effectLst/>
                <a:latin typeface="Arial" panose="020B0604020202020204" pitchFamily="34" charset="0"/>
              </a:rPr>
            </a:br>
            <a:endParaRPr kumimoji="0" lang="zh-CN" altLang="zh-CN"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84580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ts val="403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四、鉴赏人物形象“三步骤”</a:t>
            </a:r>
          </a:p>
        </p:txBody>
      </p:sp>
      <p:pic>
        <p:nvPicPr>
          <p:cNvPr id="427" name="24YWXKAXGKZT5T2.eps" descr="id:2147513528;FounderCES"/>
          <p:cNvPicPr>
            <a:picLocks noChangeAspect="1"/>
          </p:cNvPicPr>
          <p:nvPr>
            <p:custDataLst>
              <p:tags r:id="rId1"/>
            </p:custDataLst>
          </p:nvPr>
        </p:nvPicPr>
        <p:blipFill>
          <a:blip r:embed="rId4"/>
          <a:stretch>
            <a:fillRect/>
          </a:stretch>
        </p:blipFill>
        <p:spPr>
          <a:xfrm>
            <a:off x="1656080" y="1759585"/>
            <a:ext cx="9309100" cy="3500755"/>
          </a:xfrm>
          <a:prstGeom prst="rect">
            <a:avLst/>
          </a:prstGeom>
        </p:spPr>
      </p:pic>
    </p:spTree>
  </p:cSld>
  <p:clrMapOvr>
    <a:masterClrMapping/>
  </p:clrMapOvr>
  <p:transition>
    <p:spli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ts val="403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阅读下面两首宋诗,完成后面的题目。</a:t>
            </a:r>
          </a:p>
          <a:p>
            <a:pPr algn="ctr" latinLnBrk="1">
              <a:lnSpc>
                <a:spcPts val="403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寻诗两绝句</a:t>
            </a:r>
          </a:p>
          <a:p>
            <a:pPr algn="ctr" latinLnBrk="1">
              <a:lnSpc>
                <a:spcPts val="4030"/>
              </a:lnSpc>
            </a:pPr>
            <a:r>
              <a:rPr lang="en-US" sz="2400" dirty="0">
                <a:solidFill>
                  <a:srgbClr val="000000"/>
                </a:solidFill>
                <a:latin typeface="仿宋" panose="02010609060101010101" charset="-122"/>
                <a:ea typeface="仿宋" panose="02010609060101010101" charset="-122"/>
                <a:cs typeface="Times New Roman" panose="02020603050405020304" pitchFamily="34" charset="-120"/>
              </a:rPr>
              <a:t>陈与义</a:t>
            </a:r>
          </a:p>
          <a:p>
            <a:pPr algn="ctr" latinLnBrk="1">
              <a:lnSpc>
                <a:spcPts val="4030"/>
              </a:lnSpc>
            </a:pPr>
            <a:r>
              <a:rPr lang="en-US" sz="2400" dirty="0">
                <a:solidFill>
                  <a:srgbClr val="000000"/>
                </a:solidFill>
                <a:latin typeface="楷体" panose="02010609060101010101" charset="-122"/>
                <a:ea typeface="楷体" panose="02010609060101010101" charset="-122"/>
                <a:cs typeface="楷体" panose="02010609060101010101" charset="-122"/>
              </a:rPr>
              <a:t>楚酒困人三日醉,园花经雨百般红。</a:t>
            </a:r>
          </a:p>
          <a:p>
            <a:pPr algn="ctr" latinLnBrk="1">
              <a:lnSpc>
                <a:spcPts val="4030"/>
              </a:lnSpc>
            </a:pPr>
            <a:r>
              <a:rPr lang="en-US" sz="2400" dirty="0">
                <a:solidFill>
                  <a:srgbClr val="000000"/>
                </a:solidFill>
                <a:latin typeface="楷体" panose="02010609060101010101" charset="-122"/>
                <a:ea typeface="楷体" panose="02010609060101010101" charset="-122"/>
                <a:cs typeface="楷体" panose="02010609060101010101" charset="-122"/>
              </a:rPr>
              <a:t>无人画出陈居士</a:t>
            </a:r>
            <a:r>
              <a:rPr lang="en-US" sz="2400" baseline="30000" dirty="0">
                <a:solidFill>
                  <a:srgbClr val="000000"/>
                </a:solidFill>
                <a:latin typeface="楷体" panose="02010609060101010101" charset="-122"/>
                <a:ea typeface="楷体" panose="02010609060101010101" charset="-122"/>
                <a:cs typeface="楷体" panose="02010609060101010101" charset="-122"/>
              </a:rPr>
              <a:t>①</a:t>
            </a:r>
            <a:r>
              <a:rPr lang="en-US" sz="2400" dirty="0">
                <a:solidFill>
                  <a:srgbClr val="000000"/>
                </a:solidFill>
                <a:latin typeface="楷体" panose="02010609060101010101" charset="-122"/>
                <a:ea typeface="楷体" panose="02010609060101010101" charset="-122"/>
                <a:cs typeface="楷体" panose="02010609060101010101" charset="-122"/>
              </a:rPr>
              <a:t>,亭角寻诗满袖风。</a:t>
            </a:r>
          </a:p>
          <a:p>
            <a:pPr algn="ctr" latinLnBrk="1">
              <a:lnSpc>
                <a:spcPts val="4030"/>
              </a:lnSpc>
            </a:pPr>
            <a:endParaRPr lang="en-US" sz="2400" dirty="0">
              <a:solidFill>
                <a:srgbClr val="000000"/>
              </a:solidFill>
              <a:latin typeface="楷体" panose="02010609060101010101" charset="-122"/>
              <a:ea typeface="楷体" panose="02010609060101010101" charset="-122"/>
              <a:cs typeface="楷体" panose="02010609060101010101" charset="-122"/>
            </a:endParaRPr>
          </a:p>
          <a:p>
            <a:pPr algn="ctr" latinLnBrk="1">
              <a:lnSpc>
                <a:spcPts val="4030"/>
              </a:lnSpc>
            </a:pPr>
            <a:r>
              <a:rPr lang="en-US" sz="2400" dirty="0">
                <a:solidFill>
                  <a:srgbClr val="000000"/>
                </a:solidFill>
                <a:latin typeface="楷体" panose="02010609060101010101" charset="-122"/>
                <a:ea typeface="楷体" panose="02010609060101010101" charset="-122"/>
                <a:cs typeface="楷体" panose="02010609060101010101" charset="-122"/>
              </a:rPr>
              <a:t>爱把山瓢</a:t>
            </a:r>
            <a:r>
              <a:rPr lang="en-US" sz="2400" baseline="30000" dirty="0">
                <a:solidFill>
                  <a:srgbClr val="000000"/>
                </a:solidFill>
                <a:latin typeface="楷体" panose="02010609060101010101" charset="-122"/>
                <a:ea typeface="楷体" panose="02010609060101010101" charset="-122"/>
                <a:cs typeface="楷体" panose="02010609060101010101" charset="-122"/>
              </a:rPr>
              <a:t>②</a:t>
            </a:r>
            <a:r>
              <a:rPr lang="en-US" sz="2400" dirty="0">
                <a:solidFill>
                  <a:srgbClr val="000000"/>
                </a:solidFill>
                <a:latin typeface="楷体" panose="02010609060101010101" charset="-122"/>
                <a:ea typeface="楷体" panose="02010609060101010101" charset="-122"/>
                <a:cs typeface="楷体" panose="02010609060101010101" charset="-122"/>
              </a:rPr>
              <a:t>莫笑侬,愁时引睡有奇功。</a:t>
            </a:r>
          </a:p>
          <a:p>
            <a:pPr algn="ctr" latinLnBrk="1">
              <a:lnSpc>
                <a:spcPts val="4030"/>
              </a:lnSpc>
            </a:pPr>
            <a:r>
              <a:rPr lang="en-US" sz="2400" dirty="0">
                <a:solidFill>
                  <a:srgbClr val="000000"/>
                </a:solidFill>
                <a:latin typeface="楷体" panose="02010609060101010101" charset="-122"/>
                <a:ea typeface="楷体" panose="02010609060101010101" charset="-122"/>
                <a:cs typeface="楷体" panose="02010609060101010101" charset="-122"/>
              </a:rPr>
              <a:t>醒来推户寻诗去,乔木峥嵘明月中。</a:t>
            </a:r>
          </a:p>
          <a:p>
            <a:pPr algn="l" latinLnBrk="1">
              <a:lnSpc>
                <a:spcPts val="403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ts val="403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【注】①居士:文人雅士。②山瓢:天然粗陋的酒器。</a:t>
            </a:r>
          </a:p>
          <a:p>
            <a:pPr algn="l" latinLnBrk="1">
              <a:lnSpc>
                <a:spcPts val="403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a:p>
            <a:pPr algn="l" latinLnBrk="1">
              <a:lnSpc>
                <a:spcPts val="4030"/>
              </a:lnSpc>
            </a:pPr>
            <a:endPar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pic>
        <p:nvPicPr>
          <p:cNvPr id="428" name="例1.eps" descr="id:2147513535;FounderCES"/>
          <p:cNvPicPr>
            <a:picLocks noChangeAspect="1"/>
          </p:cNvPicPr>
          <p:nvPr>
            <p:custDataLst>
              <p:tags r:id="rId1"/>
            </p:custDataLst>
          </p:nvPr>
        </p:nvPicPr>
        <p:blipFill>
          <a:blip r:embed="rId4"/>
          <a:stretch>
            <a:fillRect/>
          </a:stretch>
        </p:blipFill>
        <p:spPr>
          <a:xfrm>
            <a:off x="384175" y="1126490"/>
            <a:ext cx="583565" cy="269240"/>
          </a:xfrm>
          <a:prstGeom prst="rect">
            <a:avLst/>
          </a:prstGeom>
        </p:spPr>
      </p:pic>
    </p:spTree>
  </p:cSld>
  <p:clrMapOvr>
    <a:masterClrMapping/>
  </p:clrMapOvr>
  <p:transition>
    <p:spli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ts val="403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诗中“陈居士”的形象特点是什么?请结合两首诗加以分析。</a:t>
            </a:r>
          </a:p>
          <a:p>
            <a:pPr algn="l" latinLnBrk="1">
              <a:lnSpc>
                <a:spcPts val="403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行为洒脱。“楚酒困人三日醉”“爱把山瓢莫笑侬”,从陈居士喜欢喝酒可以看出他洒脱的性格特点。②情趣高雅。“亭角寻诗满袖风”“醒来推户寻诗去”,白天寻诗,夜晚寻诗,表现了陈居士沉迷于诗歌创作的高雅情趣。</a:t>
            </a:r>
          </a:p>
          <a:p>
            <a:pPr algn="l" latinLnBrk="1">
              <a:lnSpc>
                <a:spcPts val="4030"/>
              </a:lnSpc>
            </a:pP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概括诗歌的人物形象特点,首先,应了解诗人的生平思想,如果是不熟悉的诗人,要注意结合题目给的注释。根据注释①对“居士”的解释为“文人雅士”,可以概括出“陈居士”具有“文雅”的特点。其次,要结合具体的诗句,特别是描写人物的神态、动作、心理的词语,分析概括人物形象的特点,通过“爱喝酒”而且“爱把山瓢”喝酒可以看出,“陈居士”行事不拘小节、洒脱,性格豪爽;通过“亭角寻诗”“醒来寻诗”可以看出,“陈居士”热爱诗歌,情趣高雅,是一个十足的文人雅士。</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ctr" latinLnBrk="1">
              <a:lnSpc>
                <a:spcPts val="403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800" b="1"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题型2:鉴赏景物形象</a:t>
            </a:r>
          </a:p>
          <a:p>
            <a:pPr algn="l" latinLnBrk="1">
              <a:lnSpc>
                <a:spcPts val="403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一、考法阐释</a:t>
            </a:r>
          </a:p>
          <a:p>
            <a:pPr algn="l" latinLnBrk="1">
              <a:lnSpc>
                <a:spcPct val="15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景物形象是指诗歌中描绘的</a:t>
            </a:r>
            <a:r>
              <a:rPr lang="en-US" sz="2400" b="1"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自然景物</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和</a:t>
            </a:r>
            <a:r>
              <a:rPr lang="en-US" sz="2400" b="1"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人文景物</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。诗中的景物形象是情中之景,有</a:t>
            </a:r>
            <a:r>
              <a:rPr lang="en-US" sz="2400" b="1"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单个景物</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形象</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即</a:t>
            </a:r>
            <a:r>
              <a:rPr lang="en-US" sz="2400" b="1"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意象</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也有由多个景物形象组合而成的</a:t>
            </a:r>
            <a:r>
              <a:rPr lang="en-US" sz="2400" b="1" dirty="0" err="1">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意境</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p>
          <a:p>
            <a:pPr algn="l" latinLnBrk="1">
              <a:lnSpc>
                <a:spcPct val="15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意境指</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诗歌通过意象所表现出来的情调和境界</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意境和意象的关系,简单地说,是境生于象而超乎象。意象是诗歌艺术的基本单位,意境则是指全篇作品所营造的整体艺术境界;意象是形成意境的材料,意境则是意象叠加、组合之后的升华。由于意境一词较为复杂,故在高考中常用“</a:t>
            </a:r>
            <a:r>
              <a:rPr lang="en-US" sz="2400" dirty="0">
                <a:solidFill>
                  <a:schemeClr val="accent2">
                    <a:lumMod val="75000"/>
                  </a:schemeClr>
                </a:solidFill>
                <a:latin typeface="Times New Roman" panose="02020603050405020304" pitchFamily="34" charset="0"/>
                <a:ea typeface="微软雅黑" panose="020B0503020204020204" charset="-122"/>
                <a:cs typeface="Times New Roman" panose="02020603050405020304" pitchFamily="34" charset="-120"/>
                <a:sym typeface="+mn-ea"/>
              </a:rPr>
              <a:t>氛围</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偏重外部环境</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sz="2400" dirty="0">
                <a:solidFill>
                  <a:schemeClr val="accent2">
                    <a:lumMod val="75000"/>
                  </a:schemeClr>
                </a:solidFill>
                <a:latin typeface="Times New Roman" panose="02020603050405020304" pitchFamily="34" charset="0"/>
                <a:ea typeface="微软雅黑" panose="020B0503020204020204" charset="-122"/>
                <a:cs typeface="Times New Roman" panose="02020603050405020304" pitchFamily="34" charset="-120"/>
                <a:sym typeface="+mn-ea"/>
              </a:rPr>
              <a:t>心境</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sz="2400"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侧重内心世界</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r>
              <a:rPr lang="en-US" sz="2400" dirty="0">
                <a:solidFill>
                  <a:schemeClr val="accent2">
                    <a:lumMod val="75000"/>
                  </a:schemeClr>
                </a:solidFill>
                <a:latin typeface="Times New Roman" panose="02020603050405020304" pitchFamily="34" charset="0"/>
                <a:ea typeface="微软雅黑" panose="020B0503020204020204" charset="-122"/>
                <a:cs typeface="Times New Roman" panose="02020603050405020304" pitchFamily="34" charset="-120"/>
                <a:sym typeface="+mn-ea"/>
              </a:rPr>
              <a:t>境界</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”(外部与内部的融合)等词语称呼。</a:t>
            </a:r>
          </a:p>
        </p:txBody>
      </p:sp>
    </p:spTree>
  </p:cSld>
  <p:clrMapOvr>
    <a:masterClrMapping/>
  </p:clrMapOvr>
  <p:transition>
    <p:spli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ts val="403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从高考命题来看,出题人对景物形象的考查往往有两种类型:</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一是描述</a:t>
            </a:r>
            <a:r>
              <a:rPr lang="en-US" sz="2400" b="1" u="sng"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画面</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,二是赏析</a:t>
            </a:r>
            <a:r>
              <a:rPr lang="en-US" sz="2400" b="1" u="sng"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意境</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。这两种类型有诸多相通之处,区别主要体现在</a:t>
            </a:r>
            <a:r>
              <a:rPr lang="en-US" sz="2400" u="sng"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前者答案要点有“画面特点”“画面内容(意象)”</a:t>
            </a:r>
            <a:r>
              <a:rPr lang="en-US" sz="2400" u="sng" dirty="0" err="1">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两部分,对情感分析一般不作要求;后者答案要点除以上两点,还有诗歌蕴含的感情、所运用的艺术技巧</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a:t>
            </a:r>
          </a:p>
          <a:p>
            <a:pPr algn="l" latinLnBrk="1">
              <a:lnSpc>
                <a:spcPts val="403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二、典例示范</a:t>
            </a:r>
          </a:p>
          <a:p>
            <a:pPr algn="l" latinLnBrk="1">
              <a:lnSpc>
                <a:spcPts val="403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1.(2021年天津卷)“黄昏闲弄影,清浅一溪霜月”描绘了怎样的画面?</a:t>
            </a:r>
          </a:p>
          <a:p>
            <a:pPr algn="l" latinLnBrk="1">
              <a:lnSpc>
                <a:spcPts val="403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2.(2020年天津卷)“酿酒迎新社,遥砧送暮晖”描写了什么样的乡村场景?</a:t>
            </a:r>
          </a:p>
          <a:p>
            <a:pPr algn="l" latinLnBrk="1">
              <a:lnSpc>
                <a:spcPts val="403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3.(2016年全国Ⅰ卷)诗的前四句描写了什么样的景象?这样写有什么用意?</a:t>
            </a:r>
          </a:p>
          <a:p>
            <a:pPr algn="l" latinLnBrk="1">
              <a:lnSpc>
                <a:spcPts val="403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4.(2015年安徽卷)这首诗前六句描写了月圆之夜的哪几幅画面?请用简洁的语言进行概括。</a:t>
            </a:r>
          </a:p>
        </p:txBody>
      </p:sp>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学习任务</a:t>
            </a:r>
            <a:r>
              <a:rPr lang="en-US" altLang="zh-CN" sz="4000" b="1" dirty="0">
                <a:solidFill>
                  <a:srgbClr val="0072E2"/>
                </a:solidFill>
                <a:latin typeface="微软雅黑" panose="020B0503020204020204" charset="-122"/>
                <a:ea typeface="微软雅黑" panose="020B0503020204020204" charset="-122"/>
                <a:cs typeface="微软雅黑" panose="020B0503020204020204" pitchFamily="34" charset="-120"/>
              </a:rPr>
              <a:t>2</a:t>
            </a: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:鉴赏古代诗歌的形象</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709B8DF-487D-419F-AAF3-09BA01666660}"/>
              </a:ext>
            </a:extLst>
          </p:cNvPr>
          <p:cNvSpPr txBox="1"/>
          <p:nvPr/>
        </p:nvSpPr>
        <p:spPr>
          <a:xfrm>
            <a:off x="135988" y="568079"/>
            <a:ext cx="11873132" cy="4893647"/>
          </a:xfrm>
          <a:prstGeom prst="rect">
            <a:avLst/>
          </a:prstGeom>
          <a:noFill/>
        </p:spPr>
        <p:txBody>
          <a:bodyPr wrap="square" rtlCol="0">
            <a:spAutoFit/>
          </a:bodyPr>
          <a:lstStyle/>
          <a:p>
            <a:pPr algn="ctr"/>
            <a:r>
              <a:rPr lang="zh-CN" altLang="en-US" sz="2400" b="0" i="0" dirty="0">
                <a:solidFill>
                  <a:srgbClr val="1E1E1E"/>
                </a:solidFill>
                <a:effectLst/>
                <a:latin typeface="宋体" panose="02010600030101010101" pitchFamily="2" charset="-122"/>
                <a:ea typeface="宋体" panose="02010600030101010101" pitchFamily="2" charset="-122"/>
              </a:rPr>
              <a:t>纪村事</a:t>
            </a:r>
          </a:p>
          <a:p>
            <a:pPr algn="ctr"/>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唐</a:t>
            </a:r>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韦庄</a:t>
            </a:r>
          </a:p>
          <a:p>
            <a:pPr algn="ctr"/>
            <a:r>
              <a:rPr lang="zh-CN" altLang="en-US" sz="2400" b="0" i="0" dirty="0">
                <a:solidFill>
                  <a:srgbClr val="1E1E1E"/>
                </a:solidFill>
                <a:effectLst/>
                <a:latin typeface="宋体" panose="02010600030101010101" pitchFamily="2" charset="-122"/>
                <a:ea typeface="宋体" panose="02010600030101010101" pitchFamily="2" charset="-122"/>
              </a:rPr>
              <a:t>绿蔓映双扉，循墙一径微。雨多庭果烂，稻熟渚禽肥。</a:t>
            </a:r>
          </a:p>
          <a:p>
            <a:pPr algn="ctr"/>
            <a:r>
              <a:rPr lang="zh-CN" altLang="en-US" sz="2400" b="0" i="0" dirty="0">
                <a:solidFill>
                  <a:srgbClr val="1E1E1E"/>
                </a:solidFill>
                <a:effectLst/>
                <a:latin typeface="宋体" panose="02010600030101010101" pitchFamily="2" charset="-122"/>
                <a:ea typeface="宋体" panose="02010600030101010101" pitchFamily="2" charset="-122"/>
              </a:rPr>
              <a:t>酿酒迎新社，遥砧送暮晖。数声牛上笛，何处饷田</a:t>
            </a:r>
            <a:r>
              <a:rPr lang="zh-CN" altLang="en-US" sz="2400" b="0" i="0" baseline="30000" dirty="0">
                <a:solidFill>
                  <a:srgbClr val="1E1E1E"/>
                </a:solidFill>
                <a:effectLst/>
                <a:latin typeface="宋体" panose="02010600030101010101" pitchFamily="2" charset="-122"/>
                <a:ea typeface="宋体" panose="02010600030101010101" pitchFamily="2" charset="-122"/>
              </a:rPr>
              <a:t>注</a:t>
            </a:r>
            <a:r>
              <a:rPr lang="zh-CN" altLang="en-US" sz="2400" b="0" i="0" dirty="0">
                <a:solidFill>
                  <a:srgbClr val="1E1E1E"/>
                </a:solidFill>
                <a:effectLst/>
                <a:latin typeface="宋体" panose="02010600030101010101" pitchFamily="2" charset="-122"/>
                <a:ea typeface="宋体" panose="02010600030101010101" pitchFamily="2" charset="-122"/>
              </a:rPr>
              <a:t>归。</a:t>
            </a:r>
          </a:p>
          <a:p>
            <a:pPr algn="l"/>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注</a:t>
            </a:r>
            <a:r>
              <a:rPr lang="en-US" altLang="zh-CN" sz="2400" b="0" i="0" dirty="0">
                <a:solidFill>
                  <a:srgbClr val="1E1E1E"/>
                </a:solidFill>
                <a:effectLst/>
                <a:latin typeface="宋体" panose="02010600030101010101" pitchFamily="2" charset="-122"/>
                <a:ea typeface="宋体" panose="02010600030101010101" pitchFamily="2" charset="-122"/>
              </a:rPr>
              <a:t>] </a:t>
            </a:r>
            <a:r>
              <a:rPr lang="zh-CN" altLang="en-US" sz="2400" b="0" i="0" dirty="0">
                <a:solidFill>
                  <a:srgbClr val="1E1E1E"/>
                </a:solidFill>
                <a:effectLst/>
                <a:latin typeface="宋体" panose="02010600030101010101" pitchFamily="2" charset="-122"/>
                <a:ea typeface="宋体" panose="02010600030101010101" pitchFamily="2" charset="-122"/>
              </a:rPr>
              <a:t>饷田：到田间送饭</a:t>
            </a:r>
          </a:p>
          <a:p>
            <a:pPr algn="l"/>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1</a:t>
            </a:r>
            <a:r>
              <a:rPr lang="zh-CN" altLang="en-US" sz="2400" b="0" i="0" dirty="0">
                <a:solidFill>
                  <a:srgbClr val="1E1E1E"/>
                </a:solidFill>
                <a:effectLst/>
                <a:latin typeface="宋体" panose="02010600030101010101" pitchFamily="2" charset="-122"/>
                <a:ea typeface="宋体" panose="02010600030101010101" pitchFamily="2" charset="-122"/>
              </a:rPr>
              <a:t>）下列对这首诗的理解和赏析，不恰当的一项是（</a:t>
            </a:r>
            <a:r>
              <a:rPr lang="en-US" altLang="zh-CN" sz="2400" b="0" i="0" dirty="0">
                <a:solidFill>
                  <a:srgbClr val="1E1E1E"/>
                </a:solidFill>
                <a:effectLst/>
                <a:latin typeface="宋体" panose="02010600030101010101" pitchFamily="2" charset="-122"/>
                <a:ea typeface="宋体" panose="02010600030101010101" pitchFamily="2" charset="-122"/>
              </a:rPr>
              <a:t>3</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en-US" altLang="zh-CN" sz="2400" b="0" i="0" dirty="0">
                <a:solidFill>
                  <a:srgbClr val="1E1E1E"/>
                </a:solidFill>
                <a:effectLst/>
                <a:latin typeface="宋体" panose="02010600030101010101" pitchFamily="2" charset="-122"/>
                <a:ea typeface="宋体" panose="02010600030101010101" pitchFamily="2" charset="-122"/>
              </a:rPr>
              <a:t>A</a:t>
            </a:r>
            <a:r>
              <a:rPr lang="zh-CN" altLang="en-US" sz="2400" b="0" i="0" dirty="0">
                <a:solidFill>
                  <a:srgbClr val="1E1E1E"/>
                </a:solidFill>
                <a:effectLst/>
                <a:latin typeface="宋体" panose="02010600030101010101" pitchFamily="2" charset="-122"/>
                <a:ea typeface="宋体" panose="02010600030101010101" pitchFamily="2" charset="-122"/>
              </a:rPr>
              <a:t>． 首联写绿植光影映照门扉，墙边小路才草木中若隐若现，显得生机勃勃。</a:t>
            </a:r>
          </a:p>
          <a:p>
            <a:pPr algn="l"/>
            <a:r>
              <a:rPr lang="en-US" altLang="zh-CN" sz="2400" b="0" i="0" dirty="0">
                <a:solidFill>
                  <a:srgbClr val="1E1E1E"/>
                </a:solidFill>
                <a:effectLst/>
                <a:latin typeface="宋体" panose="02010600030101010101" pitchFamily="2" charset="-122"/>
                <a:ea typeface="宋体" panose="02010600030101010101" pitchFamily="2" charset="-122"/>
              </a:rPr>
              <a:t>B</a:t>
            </a:r>
            <a:r>
              <a:rPr lang="zh-CN" altLang="en-US" sz="2400" b="0" i="0" dirty="0">
                <a:solidFill>
                  <a:srgbClr val="1E1E1E"/>
                </a:solidFill>
                <a:effectLst/>
                <a:latin typeface="宋体" panose="02010600030101010101" pitchFamily="2" charset="-122"/>
                <a:ea typeface="宋体" panose="02010600030101010101" pitchFamily="2" charset="-122"/>
              </a:rPr>
              <a:t>．颔联写院中果子腐烂，水边禽鸟肥美，营造出农闲时节慵懒闲散的宁静氛围。</a:t>
            </a:r>
          </a:p>
          <a:p>
            <a:pPr algn="l"/>
            <a:r>
              <a:rPr lang="en-US" altLang="zh-CN" sz="2400" b="0" i="0" dirty="0">
                <a:solidFill>
                  <a:srgbClr val="1E1E1E"/>
                </a:solidFill>
                <a:effectLst/>
                <a:latin typeface="宋体" panose="02010600030101010101" pitchFamily="2" charset="-122"/>
                <a:ea typeface="宋体" panose="02010600030101010101" pitchFamily="2" charset="-122"/>
              </a:rPr>
              <a:t>C</a:t>
            </a:r>
            <a:r>
              <a:rPr lang="zh-CN" altLang="en-US" sz="2400" b="0" i="0" dirty="0">
                <a:solidFill>
                  <a:srgbClr val="1E1E1E"/>
                </a:solidFill>
                <a:effectLst/>
                <a:latin typeface="宋体" panose="02010600030101010101" pitchFamily="2" charset="-122"/>
                <a:ea typeface="宋体" panose="02010600030101010101" pitchFamily="2" charset="-122"/>
              </a:rPr>
              <a:t>．全诗视听结合，动静相宜，虚实相生，用语平朴，意境优美，富有意趣。</a:t>
            </a:r>
          </a:p>
          <a:p>
            <a:pPr algn="l"/>
            <a:r>
              <a:rPr lang="en-US" altLang="zh-CN" sz="2400" b="0" i="0" dirty="0">
                <a:solidFill>
                  <a:srgbClr val="1E1E1E"/>
                </a:solidFill>
                <a:effectLst/>
                <a:latin typeface="宋体" panose="02010600030101010101" pitchFamily="2" charset="-122"/>
                <a:ea typeface="宋体" panose="02010600030101010101" pitchFamily="2" charset="-122"/>
              </a:rPr>
              <a:t>D</a:t>
            </a:r>
            <a:r>
              <a:rPr lang="zh-CN" altLang="en-US" sz="2400" b="0" i="0" dirty="0">
                <a:solidFill>
                  <a:srgbClr val="1E1E1E"/>
                </a:solidFill>
                <a:effectLst/>
                <a:latin typeface="宋体" panose="02010600030101010101" pitchFamily="2" charset="-122"/>
                <a:ea typeface="宋体" panose="02010600030101010101" pitchFamily="2" charset="-122"/>
              </a:rPr>
              <a:t>．本诗撷取若干乡村景象，自然与人文融合，呈现出浓郁的田园生活气息。</a:t>
            </a:r>
          </a:p>
          <a:p>
            <a:pPr algn="l"/>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2</a:t>
            </a:r>
            <a:r>
              <a:rPr lang="zh-CN" altLang="en-US" sz="2400" b="0" i="0" dirty="0">
                <a:solidFill>
                  <a:srgbClr val="1E1E1E"/>
                </a:solidFill>
                <a:effectLst/>
                <a:latin typeface="宋体" panose="02010600030101010101" pitchFamily="2" charset="-122"/>
                <a:ea typeface="宋体" panose="02010600030101010101" pitchFamily="2" charset="-122"/>
              </a:rPr>
              <a:t>）“酿酒迎新社，遥砧送暮晖”描写了什么样的乡村场景？（</a:t>
            </a:r>
            <a:r>
              <a:rPr lang="en-US" altLang="zh-CN" sz="2400" b="0" i="0" dirty="0">
                <a:solidFill>
                  <a:srgbClr val="1E1E1E"/>
                </a:solidFill>
                <a:effectLst/>
                <a:latin typeface="宋体" panose="02010600030101010101" pitchFamily="2" charset="-122"/>
                <a:ea typeface="宋体" panose="02010600030101010101" pitchFamily="2" charset="-122"/>
              </a:rPr>
              <a:t>2</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zh-CN" altLang="en-US" sz="2400" b="0" i="0" dirty="0">
                <a:solidFill>
                  <a:srgbClr val="1E1E1E"/>
                </a:solidFill>
                <a:effectLst/>
                <a:latin typeface="宋体" panose="02010600030101010101" pitchFamily="2" charset="-122"/>
                <a:ea typeface="宋体" panose="02010600030101010101" pitchFamily="2" charset="-122"/>
              </a:rPr>
              <a:t> </a:t>
            </a:r>
          </a:p>
          <a:p>
            <a:endParaRPr lang="zh-CN" altLang="en-US" sz="2400" dirty="0"/>
          </a:p>
        </p:txBody>
      </p:sp>
    </p:spTree>
    <p:extLst>
      <p:ext uri="{BB962C8B-B14F-4D97-AF65-F5344CB8AC3E}">
        <p14:creationId xmlns:p14="http://schemas.microsoft.com/office/powerpoint/2010/main" val="2889387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709B8DF-487D-419F-AAF3-09BA01666660}"/>
              </a:ext>
            </a:extLst>
          </p:cNvPr>
          <p:cNvSpPr txBox="1"/>
          <p:nvPr/>
        </p:nvSpPr>
        <p:spPr>
          <a:xfrm>
            <a:off x="135988" y="568079"/>
            <a:ext cx="11873132" cy="4524315"/>
          </a:xfrm>
          <a:prstGeom prst="rect">
            <a:avLst/>
          </a:prstGeom>
          <a:noFill/>
        </p:spPr>
        <p:txBody>
          <a:bodyPr wrap="square" rtlCol="0">
            <a:spAutoFit/>
          </a:bodyPr>
          <a:lstStyle/>
          <a:p>
            <a:pPr algn="ctr"/>
            <a:r>
              <a:rPr lang="zh-CN" altLang="en-US" sz="2400" b="0" i="0" dirty="0">
                <a:solidFill>
                  <a:srgbClr val="1E1E1E"/>
                </a:solidFill>
                <a:effectLst/>
                <a:latin typeface="宋体" panose="02010600030101010101" pitchFamily="2" charset="-122"/>
                <a:ea typeface="宋体" panose="02010600030101010101" pitchFamily="2" charset="-122"/>
              </a:rPr>
              <a:t>纪村事</a:t>
            </a:r>
          </a:p>
          <a:p>
            <a:pPr algn="ctr"/>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唐</a:t>
            </a:r>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韦庄</a:t>
            </a:r>
          </a:p>
          <a:p>
            <a:pPr algn="ctr"/>
            <a:r>
              <a:rPr lang="zh-CN" altLang="en-US" sz="2400" b="0" i="0" dirty="0">
                <a:solidFill>
                  <a:srgbClr val="1E1E1E"/>
                </a:solidFill>
                <a:effectLst/>
                <a:latin typeface="宋体" panose="02010600030101010101" pitchFamily="2" charset="-122"/>
                <a:ea typeface="宋体" panose="02010600030101010101" pitchFamily="2" charset="-122"/>
              </a:rPr>
              <a:t>绿蔓映双扉，循墙一径微。雨多庭果烂，稻熟渚禽肥。</a:t>
            </a:r>
          </a:p>
          <a:p>
            <a:pPr algn="ctr"/>
            <a:r>
              <a:rPr lang="zh-CN" altLang="en-US" sz="2400" b="0" i="0" dirty="0">
                <a:solidFill>
                  <a:srgbClr val="1E1E1E"/>
                </a:solidFill>
                <a:effectLst/>
                <a:latin typeface="宋体" panose="02010600030101010101" pitchFamily="2" charset="-122"/>
                <a:ea typeface="宋体" panose="02010600030101010101" pitchFamily="2" charset="-122"/>
              </a:rPr>
              <a:t>酿酒迎新社，遥砧送暮晖。数声牛上笛，何处饷田</a:t>
            </a:r>
            <a:r>
              <a:rPr lang="zh-CN" altLang="en-US" sz="2400" b="0" i="0" baseline="30000" dirty="0">
                <a:solidFill>
                  <a:srgbClr val="1E1E1E"/>
                </a:solidFill>
                <a:effectLst/>
                <a:latin typeface="宋体" panose="02010600030101010101" pitchFamily="2" charset="-122"/>
                <a:ea typeface="宋体" panose="02010600030101010101" pitchFamily="2" charset="-122"/>
              </a:rPr>
              <a:t>注</a:t>
            </a:r>
            <a:r>
              <a:rPr lang="zh-CN" altLang="en-US" sz="2400" b="0" i="0" dirty="0">
                <a:solidFill>
                  <a:srgbClr val="1E1E1E"/>
                </a:solidFill>
                <a:effectLst/>
                <a:latin typeface="宋体" panose="02010600030101010101" pitchFamily="2" charset="-122"/>
                <a:ea typeface="宋体" panose="02010600030101010101" pitchFamily="2" charset="-122"/>
              </a:rPr>
              <a:t>归。</a:t>
            </a:r>
          </a:p>
          <a:p>
            <a:pPr algn="l"/>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注</a:t>
            </a:r>
            <a:r>
              <a:rPr lang="en-US" altLang="zh-CN" sz="2400" b="0" i="0" dirty="0">
                <a:solidFill>
                  <a:srgbClr val="1E1E1E"/>
                </a:solidFill>
                <a:effectLst/>
                <a:latin typeface="宋体" panose="02010600030101010101" pitchFamily="2" charset="-122"/>
                <a:ea typeface="宋体" panose="02010600030101010101" pitchFamily="2" charset="-122"/>
              </a:rPr>
              <a:t>] </a:t>
            </a:r>
            <a:r>
              <a:rPr lang="zh-CN" altLang="en-US" sz="2400" b="0" i="0" dirty="0">
                <a:solidFill>
                  <a:srgbClr val="1E1E1E"/>
                </a:solidFill>
                <a:effectLst/>
                <a:latin typeface="宋体" panose="02010600030101010101" pitchFamily="2" charset="-122"/>
                <a:ea typeface="宋体" panose="02010600030101010101" pitchFamily="2" charset="-122"/>
              </a:rPr>
              <a:t>饷田：到田间送饭</a:t>
            </a:r>
          </a:p>
          <a:p>
            <a:pPr algn="l"/>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1</a:t>
            </a:r>
            <a:r>
              <a:rPr lang="zh-CN" altLang="en-US" sz="2400" b="0" i="0" dirty="0">
                <a:solidFill>
                  <a:srgbClr val="1E1E1E"/>
                </a:solidFill>
                <a:effectLst/>
                <a:latin typeface="宋体" panose="02010600030101010101" pitchFamily="2" charset="-122"/>
                <a:ea typeface="宋体" panose="02010600030101010101" pitchFamily="2" charset="-122"/>
              </a:rPr>
              <a:t>）下列对这首诗的理解和赏析，不恰当的一项是（</a:t>
            </a:r>
            <a:r>
              <a:rPr lang="en-US" altLang="zh-CN" sz="2400" b="0" i="0" dirty="0">
                <a:solidFill>
                  <a:srgbClr val="1E1E1E"/>
                </a:solidFill>
                <a:effectLst/>
                <a:latin typeface="宋体" panose="02010600030101010101" pitchFamily="2" charset="-122"/>
                <a:ea typeface="宋体" panose="02010600030101010101" pitchFamily="2" charset="-122"/>
              </a:rPr>
              <a:t>3</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r>
              <a:rPr lang="en-US" altLang="zh-CN" sz="2400" b="0" i="0" dirty="0">
                <a:solidFill>
                  <a:srgbClr val="1E1E1E"/>
                </a:solidFill>
                <a:effectLst/>
                <a:latin typeface="宋体" panose="02010600030101010101" pitchFamily="2" charset="-122"/>
                <a:ea typeface="宋体" panose="02010600030101010101" pitchFamily="2" charset="-122"/>
              </a:rPr>
              <a:t>A</a:t>
            </a:r>
            <a:r>
              <a:rPr lang="zh-CN" altLang="en-US" sz="2400" b="0" i="0" dirty="0">
                <a:solidFill>
                  <a:srgbClr val="1E1E1E"/>
                </a:solidFill>
                <a:effectLst/>
                <a:latin typeface="宋体" panose="02010600030101010101" pitchFamily="2" charset="-122"/>
                <a:ea typeface="宋体" panose="02010600030101010101" pitchFamily="2" charset="-122"/>
              </a:rPr>
              <a:t>． 首联写绿植光影映照门扉，墙边小路才草木中若隐若现，显得生机勃勃。</a:t>
            </a:r>
          </a:p>
          <a:p>
            <a:pPr algn="l"/>
            <a:r>
              <a:rPr lang="en-US" altLang="zh-CN" sz="2400" b="0" i="0" dirty="0">
                <a:solidFill>
                  <a:srgbClr val="1E1E1E"/>
                </a:solidFill>
                <a:effectLst/>
                <a:latin typeface="宋体" panose="02010600030101010101" pitchFamily="2" charset="-122"/>
                <a:ea typeface="宋体" panose="02010600030101010101" pitchFamily="2" charset="-122"/>
              </a:rPr>
              <a:t>B</a:t>
            </a:r>
            <a:r>
              <a:rPr lang="zh-CN" altLang="en-US" sz="2400" b="0" i="0" dirty="0">
                <a:solidFill>
                  <a:srgbClr val="1E1E1E"/>
                </a:solidFill>
                <a:effectLst/>
                <a:latin typeface="宋体" panose="02010600030101010101" pitchFamily="2" charset="-122"/>
                <a:ea typeface="宋体" panose="02010600030101010101" pitchFamily="2" charset="-122"/>
              </a:rPr>
              <a:t>．颔联写院中果子腐烂，水边禽鸟肥美，营造出农闲时节慵懒闲散的宁静氛围。</a:t>
            </a:r>
          </a:p>
          <a:p>
            <a:pPr algn="l"/>
            <a:r>
              <a:rPr lang="en-US" altLang="zh-CN" sz="2400" b="0" i="0" dirty="0">
                <a:solidFill>
                  <a:srgbClr val="1E1E1E"/>
                </a:solidFill>
                <a:effectLst/>
                <a:latin typeface="宋体" panose="02010600030101010101" pitchFamily="2" charset="-122"/>
                <a:ea typeface="宋体" panose="02010600030101010101" pitchFamily="2" charset="-122"/>
              </a:rPr>
              <a:t>C</a:t>
            </a:r>
            <a:r>
              <a:rPr lang="zh-CN" altLang="en-US" sz="2400" b="0" i="0" dirty="0">
                <a:solidFill>
                  <a:srgbClr val="1E1E1E"/>
                </a:solidFill>
                <a:effectLst/>
                <a:latin typeface="宋体" panose="02010600030101010101" pitchFamily="2" charset="-122"/>
                <a:ea typeface="宋体" panose="02010600030101010101" pitchFamily="2" charset="-122"/>
              </a:rPr>
              <a:t>．全诗视听结合，动静相宜，虚实相生，用语平朴，意境优美，富有意趣。</a:t>
            </a:r>
          </a:p>
          <a:p>
            <a:pPr algn="l"/>
            <a:r>
              <a:rPr lang="en-US" altLang="zh-CN" sz="2400" b="0" i="0" dirty="0">
                <a:solidFill>
                  <a:srgbClr val="1E1E1E"/>
                </a:solidFill>
                <a:effectLst/>
                <a:latin typeface="宋体" panose="02010600030101010101" pitchFamily="2" charset="-122"/>
                <a:ea typeface="宋体" panose="02010600030101010101" pitchFamily="2" charset="-122"/>
              </a:rPr>
              <a:t>D</a:t>
            </a:r>
            <a:r>
              <a:rPr lang="zh-CN" altLang="en-US" sz="2400" b="0" i="0" dirty="0">
                <a:solidFill>
                  <a:srgbClr val="1E1E1E"/>
                </a:solidFill>
                <a:effectLst/>
                <a:latin typeface="宋体" panose="02010600030101010101" pitchFamily="2" charset="-122"/>
                <a:ea typeface="宋体" panose="02010600030101010101" pitchFamily="2" charset="-122"/>
              </a:rPr>
              <a:t>．本诗撷取若干乡村景象，自然与人文融合，呈现出浓郁的田园生活气息。</a:t>
            </a:r>
          </a:p>
          <a:p>
            <a:pPr algn="l"/>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2</a:t>
            </a:r>
            <a:r>
              <a:rPr lang="zh-CN" altLang="en-US" sz="2400" b="0" i="0" dirty="0">
                <a:solidFill>
                  <a:srgbClr val="1E1E1E"/>
                </a:solidFill>
                <a:effectLst/>
                <a:latin typeface="宋体" panose="02010600030101010101" pitchFamily="2" charset="-122"/>
                <a:ea typeface="宋体" panose="02010600030101010101" pitchFamily="2" charset="-122"/>
              </a:rPr>
              <a:t>）“酿酒迎新社，遥砧送暮晖”描写了什么样的乡村场景？（</a:t>
            </a:r>
            <a:r>
              <a:rPr lang="en-US" altLang="zh-CN" sz="2400" b="0" i="0" dirty="0">
                <a:solidFill>
                  <a:srgbClr val="1E1E1E"/>
                </a:solidFill>
                <a:effectLst/>
                <a:latin typeface="宋体" panose="02010600030101010101" pitchFamily="2" charset="-122"/>
                <a:ea typeface="宋体" panose="02010600030101010101" pitchFamily="2" charset="-122"/>
              </a:rPr>
              <a:t>2</a:t>
            </a:r>
            <a:r>
              <a:rPr lang="zh-CN" altLang="en-US" sz="2400" b="0" i="0" dirty="0">
                <a:solidFill>
                  <a:srgbClr val="1E1E1E"/>
                </a:solidFill>
                <a:effectLst/>
                <a:latin typeface="宋体" panose="02010600030101010101" pitchFamily="2" charset="-122"/>
                <a:ea typeface="宋体" panose="02010600030101010101" pitchFamily="2" charset="-122"/>
              </a:rPr>
              <a:t>分） </a:t>
            </a:r>
          </a:p>
          <a:p>
            <a:endParaRPr lang="zh-CN" altLang="en-US" sz="2400" dirty="0"/>
          </a:p>
        </p:txBody>
      </p:sp>
      <p:sp>
        <p:nvSpPr>
          <p:cNvPr id="3" name="文本框 2">
            <a:extLst>
              <a:ext uri="{FF2B5EF4-FFF2-40B4-BE49-F238E27FC236}">
                <a16:creationId xmlns:a16="http://schemas.microsoft.com/office/drawing/2014/main" id="{0A275097-C48F-C5D6-289C-CFF5CA8AB463}"/>
              </a:ext>
            </a:extLst>
          </p:cNvPr>
          <p:cNvSpPr txBox="1"/>
          <p:nvPr/>
        </p:nvSpPr>
        <p:spPr>
          <a:xfrm>
            <a:off x="422031" y="5190978"/>
            <a:ext cx="11015003" cy="954107"/>
          </a:xfrm>
          <a:prstGeom prst="rect">
            <a:avLst/>
          </a:prstGeom>
          <a:noFill/>
        </p:spPr>
        <p:txBody>
          <a:bodyPr wrap="square" rtlCol="0">
            <a:spAutoFit/>
          </a:bodyPr>
          <a:lstStyle/>
          <a:p>
            <a:r>
              <a:rPr lang="zh-CN" altLang="en-US" sz="2800" b="1" i="0" dirty="0">
                <a:solidFill>
                  <a:srgbClr val="FF0000"/>
                </a:solidFill>
                <a:effectLst/>
                <a:latin typeface="宋体" panose="02010600030101010101" pitchFamily="2" charset="-122"/>
                <a:ea typeface="宋体" panose="02010600030101010101" pitchFamily="2" charset="-122"/>
              </a:rPr>
              <a:t> 为准备祭祀、祈求丰收，农人在忙于酿酒；暮色渐浓，远处飘来捣衣的声音。描写了忙碌而祥和的农村生活场景。</a:t>
            </a:r>
            <a:r>
              <a:rPr lang="en-US" altLang="zh-CN" sz="2800" b="1" i="0" dirty="0">
                <a:solidFill>
                  <a:srgbClr val="FF0000"/>
                </a:solidFill>
                <a:effectLst/>
                <a:latin typeface="宋体" panose="02010600030101010101" pitchFamily="2" charset="-122"/>
                <a:ea typeface="宋体" panose="02010600030101010101" pitchFamily="2" charset="-122"/>
              </a:rPr>
              <a:t>   </a:t>
            </a:r>
            <a:endParaRPr lang="zh-CN" altLang="en-US" sz="2800" b="1" dirty="0">
              <a:solidFill>
                <a:srgbClr val="FF0000"/>
              </a:solidFill>
            </a:endParaRPr>
          </a:p>
        </p:txBody>
      </p:sp>
    </p:spTree>
    <p:extLst>
      <p:ext uri="{BB962C8B-B14F-4D97-AF65-F5344CB8AC3E}">
        <p14:creationId xmlns:p14="http://schemas.microsoft.com/office/powerpoint/2010/main" val="4045561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96EE1564-F363-415D-29A9-8EC22456A07D}"/>
              </a:ext>
            </a:extLst>
          </p:cNvPr>
          <p:cNvSpPr txBox="1"/>
          <p:nvPr/>
        </p:nvSpPr>
        <p:spPr>
          <a:xfrm>
            <a:off x="323557" y="1055077"/>
            <a:ext cx="11633981" cy="6124754"/>
          </a:xfrm>
          <a:prstGeom prst="rect">
            <a:avLst/>
          </a:prstGeom>
          <a:noFill/>
        </p:spPr>
        <p:txBody>
          <a:bodyPr wrap="square" rtlCol="0">
            <a:spAutoFit/>
          </a:bodyPr>
          <a:lstStyle/>
          <a:p>
            <a:pPr algn="l"/>
            <a:r>
              <a:rPr lang="zh-CN" altLang="en-US" sz="2800" b="0" i="0" dirty="0">
                <a:solidFill>
                  <a:srgbClr val="1E1E1E"/>
                </a:solidFill>
                <a:effectLst/>
                <a:latin typeface="宋体" panose="02010600030101010101" pitchFamily="2" charset="-122"/>
                <a:ea typeface="宋体" panose="02010600030101010101" pitchFamily="2" charset="-122"/>
              </a:rPr>
              <a:t>阅读下面这首唐诗，完成</a:t>
            </a:r>
            <a:r>
              <a:rPr lang="en-US" altLang="zh-CN" sz="2800" b="0" i="0" dirty="0">
                <a:solidFill>
                  <a:srgbClr val="1E1E1E"/>
                </a:solidFill>
                <a:effectLst/>
                <a:latin typeface="宋体" panose="02010600030101010101" pitchFamily="2" charset="-122"/>
                <a:ea typeface="宋体" panose="02010600030101010101" pitchFamily="2" charset="-122"/>
              </a:rPr>
              <a:t>8</a:t>
            </a:r>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9</a:t>
            </a:r>
            <a:r>
              <a:rPr lang="zh-CN" altLang="en-US" sz="2800" b="0" i="0" dirty="0">
                <a:solidFill>
                  <a:srgbClr val="1E1E1E"/>
                </a:solidFill>
                <a:effectLst/>
                <a:latin typeface="宋体" panose="02010600030101010101" pitchFamily="2" charset="-122"/>
                <a:ea typeface="宋体" panose="02010600030101010101" pitchFamily="2" charset="-122"/>
              </a:rPr>
              <a:t>题。</a:t>
            </a:r>
          </a:p>
          <a:p>
            <a:pPr algn="ctr"/>
            <a:r>
              <a:rPr lang="zh-CN" altLang="en-US" sz="2800" b="0" i="0" dirty="0">
                <a:solidFill>
                  <a:srgbClr val="1E1E1E"/>
                </a:solidFill>
                <a:effectLst/>
                <a:latin typeface="宋体" panose="02010600030101010101" pitchFamily="2" charset="-122"/>
                <a:ea typeface="宋体" panose="02010600030101010101" pitchFamily="2" charset="-122"/>
              </a:rPr>
              <a:t>金陵望汉江   李白</a:t>
            </a:r>
          </a:p>
          <a:p>
            <a:pPr algn="ctr"/>
            <a:r>
              <a:rPr lang="zh-CN" altLang="en-US" sz="2800" b="0" i="0" dirty="0">
                <a:solidFill>
                  <a:srgbClr val="1E1E1E"/>
                </a:solidFill>
                <a:effectLst/>
                <a:latin typeface="宋体" panose="02010600030101010101" pitchFamily="2" charset="-122"/>
                <a:ea typeface="宋体" panose="02010600030101010101" pitchFamily="2" charset="-122"/>
              </a:rPr>
              <a:t>汉江回万里，派作九龙盘</a:t>
            </a:r>
            <a:r>
              <a:rPr lang="zh-CN" altLang="en-US" sz="2800" b="0" i="0" baseline="30000" dirty="0">
                <a:solidFill>
                  <a:srgbClr val="1E1E1E"/>
                </a:solidFill>
                <a:effectLst/>
                <a:latin typeface="宋体" panose="02010600030101010101" pitchFamily="2" charset="-122"/>
                <a:ea typeface="宋体" panose="02010600030101010101" pitchFamily="2" charset="-122"/>
              </a:rPr>
              <a:t>①</a:t>
            </a:r>
            <a:r>
              <a:rPr lang="zh-CN" altLang="en-US" sz="2800" b="0" i="0" dirty="0">
                <a:solidFill>
                  <a:srgbClr val="1E1E1E"/>
                </a:solidFill>
                <a:effectLst/>
                <a:latin typeface="宋体" panose="02010600030101010101" pitchFamily="2" charset="-122"/>
                <a:ea typeface="宋体" panose="02010600030101010101" pitchFamily="2" charset="-122"/>
              </a:rPr>
              <a:t>。</a:t>
            </a:r>
          </a:p>
          <a:p>
            <a:pPr algn="ctr"/>
            <a:r>
              <a:rPr lang="zh-CN" altLang="en-US" sz="2800" b="0" i="0" dirty="0">
                <a:solidFill>
                  <a:srgbClr val="1E1E1E"/>
                </a:solidFill>
                <a:effectLst/>
                <a:latin typeface="宋体" panose="02010600030101010101" pitchFamily="2" charset="-122"/>
                <a:ea typeface="宋体" panose="02010600030101010101" pitchFamily="2" charset="-122"/>
              </a:rPr>
              <a:t>横溃豁中国，崔嵬飞迅湍。</a:t>
            </a:r>
          </a:p>
          <a:p>
            <a:pPr algn="ctr"/>
            <a:r>
              <a:rPr lang="zh-CN" altLang="en-US" sz="2800" b="0" i="0" dirty="0">
                <a:solidFill>
                  <a:srgbClr val="1E1E1E"/>
                </a:solidFill>
                <a:effectLst/>
                <a:latin typeface="宋体" panose="02010600030101010101" pitchFamily="2" charset="-122"/>
                <a:ea typeface="宋体" panose="02010600030101010101" pitchFamily="2" charset="-122"/>
              </a:rPr>
              <a:t>六帝沦亡后</a:t>
            </a:r>
            <a:r>
              <a:rPr lang="zh-CN" altLang="en-US" sz="2800" b="0" i="0" baseline="30000" dirty="0">
                <a:solidFill>
                  <a:srgbClr val="1E1E1E"/>
                </a:solidFill>
                <a:effectLst/>
                <a:latin typeface="宋体" panose="02010600030101010101" pitchFamily="2" charset="-122"/>
                <a:ea typeface="宋体" panose="02010600030101010101" pitchFamily="2" charset="-122"/>
              </a:rPr>
              <a:t>②</a:t>
            </a:r>
            <a:r>
              <a:rPr lang="zh-CN" altLang="en-US" sz="2800" b="0" i="0" dirty="0">
                <a:solidFill>
                  <a:srgbClr val="1E1E1E"/>
                </a:solidFill>
                <a:effectLst/>
                <a:latin typeface="宋体" panose="02010600030101010101" pitchFamily="2" charset="-122"/>
                <a:ea typeface="宋体" panose="02010600030101010101" pitchFamily="2" charset="-122"/>
              </a:rPr>
              <a:t>，三吴不足观</a:t>
            </a:r>
            <a:r>
              <a:rPr lang="zh-CN" altLang="en-US" sz="2800" b="0" i="0" baseline="30000" dirty="0">
                <a:solidFill>
                  <a:srgbClr val="1E1E1E"/>
                </a:solidFill>
                <a:effectLst/>
                <a:latin typeface="宋体" panose="02010600030101010101" pitchFamily="2" charset="-122"/>
                <a:ea typeface="宋体" panose="02010600030101010101" pitchFamily="2" charset="-122"/>
              </a:rPr>
              <a:t>③</a:t>
            </a:r>
            <a:r>
              <a:rPr lang="zh-CN" altLang="en-US" sz="2800" b="0" i="0" dirty="0">
                <a:solidFill>
                  <a:srgbClr val="1E1E1E"/>
                </a:solidFill>
                <a:effectLst/>
                <a:latin typeface="宋体" panose="02010600030101010101" pitchFamily="2" charset="-122"/>
                <a:ea typeface="宋体" panose="02010600030101010101" pitchFamily="2" charset="-122"/>
              </a:rPr>
              <a:t>。</a:t>
            </a:r>
          </a:p>
          <a:p>
            <a:pPr algn="ctr"/>
            <a:r>
              <a:rPr lang="zh-CN" altLang="en-US" sz="2800" b="0" i="0" dirty="0">
                <a:solidFill>
                  <a:srgbClr val="1E1E1E"/>
                </a:solidFill>
                <a:effectLst/>
                <a:latin typeface="宋体" panose="02010600030101010101" pitchFamily="2" charset="-122"/>
                <a:ea typeface="宋体" panose="02010600030101010101" pitchFamily="2" charset="-122"/>
              </a:rPr>
              <a:t>我君混区宇，垂拱众流安。</a:t>
            </a:r>
          </a:p>
          <a:p>
            <a:pPr algn="ctr"/>
            <a:r>
              <a:rPr lang="zh-CN" altLang="en-US" sz="2800" b="0" i="0" dirty="0">
                <a:solidFill>
                  <a:srgbClr val="1E1E1E"/>
                </a:solidFill>
                <a:effectLst/>
                <a:latin typeface="宋体" panose="02010600030101010101" pitchFamily="2" charset="-122"/>
                <a:ea typeface="宋体" panose="02010600030101010101" pitchFamily="2" charset="-122"/>
              </a:rPr>
              <a:t>今日任公子，沧浪罢钓竿</a:t>
            </a:r>
            <a:r>
              <a:rPr lang="zh-CN" altLang="en-US" sz="2800" b="0" i="0" baseline="30000" dirty="0">
                <a:solidFill>
                  <a:srgbClr val="1E1E1E"/>
                </a:solidFill>
                <a:effectLst/>
                <a:latin typeface="宋体" panose="02010600030101010101" pitchFamily="2" charset="-122"/>
                <a:ea typeface="宋体" panose="02010600030101010101" pitchFamily="2" charset="-122"/>
              </a:rPr>
              <a:t>④</a:t>
            </a:r>
            <a:r>
              <a:rPr lang="zh-CN" altLang="en-US" sz="2800" b="0" i="0" dirty="0">
                <a:solidFill>
                  <a:srgbClr val="1E1E1E"/>
                </a:solidFill>
                <a:effectLst/>
                <a:latin typeface="宋体" panose="02010600030101010101" pitchFamily="2" charset="-122"/>
                <a:ea typeface="宋体" panose="02010600030101010101" pitchFamily="2" charset="-122"/>
              </a:rPr>
              <a:t>。</a:t>
            </a:r>
          </a:p>
          <a:p>
            <a:pPr algn="l"/>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注</a:t>
            </a:r>
            <a:r>
              <a:rPr lang="en-US" altLang="zh-CN" sz="2800" b="0" i="0" dirty="0">
                <a:solidFill>
                  <a:srgbClr val="1E1E1E"/>
                </a:solidFill>
                <a:effectLst/>
                <a:latin typeface="宋体" panose="02010600030101010101" pitchFamily="2" charset="-122"/>
                <a:ea typeface="宋体" panose="02010600030101010101" pitchFamily="2" charset="-122"/>
              </a:rPr>
              <a:t>】①</a:t>
            </a:r>
            <a:r>
              <a:rPr lang="zh-CN" altLang="en-US" sz="2800" b="0" i="0" dirty="0">
                <a:solidFill>
                  <a:srgbClr val="1E1E1E"/>
                </a:solidFill>
                <a:effectLst/>
                <a:latin typeface="宋体" panose="02010600030101010101" pitchFamily="2" charset="-122"/>
                <a:ea typeface="宋体" panose="02010600030101010101" pitchFamily="2" charset="-122"/>
              </a:rPr>
              <a:t>派：河的支流，长江在湖北、江西一带，分为很多支流。②六帝：代指六朝。③三吴，古吴地后分为三，即吴兴、吴郡、会稽。④这两句的意思是，当今任公子已无须垂钓了，因为江海中已无巨鱼，比喻已无危害国家的巨寇。任公子是</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庄子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中的传说人物，他用很大的钓钩和极多的食饵钓起一条巨大的鱼。</a:t>
            </a:r>
          </a:p>
          <a:p>
            <a:pPr algn="l"/>
            <a:r>
              <a:rPr lang="en-US" altLang="zh-CN" sz="2800" b="0" i="0" dirty="0">
                <a:solidFill>
                  <a:srgbClr val="1E1E1E"/>
                </a:solidFill>
                <a:effectLst/>
                <a:latin typeface="宋体" panose="02010600030101010101" pitchFamily="2" charset="-122"/>
                <a:ea typeface="宋体" panose="02010600030101010101" pitchFamily="2" charset="-122"/>
              </a:rPr>
              <a:t>8</a:t>
            </a:r>
            <a:r>
              <a:rPr lang="zh-CN" altLang="en-US" sz="2800" b="0" i="0" dirty="0">
                <a:solidFill>
                  <a:srgbClr val="1E1E1E"/>
                </a:solidFill>
                <a:effectLst/>
                <a:latin typeface="宋体" panose="02010600030101010101" pitchFamily="2" charset="-122"/>
                <a:ea typeface="宋体" panose="02010600030101010101" pitchFamily="2" charset="-122"/>
              </a:rPr>
              <a:t>、诗的前四句描写了什么样的景象？这样写有什么用意？（</a:t>
            </a:r>
            <a:r>
              <a:rPr lang="en-US" altLang="zh-CN" sz="2800" b="0" i="0" dirty="0">
                <a:solidFill>
                  <a:srgbClr val="1E1E1E"/>
                </a:solidFill>
                <a:effectLst/>
                <a:latin typeface="宋体" panose="02010600030101010101" pitchFamily="2" charset="-122"/>
                <a:ea typeface="宋体" panose="02010600030101010101" pitchFamily="2" charset="-122"/>
              </a:rPr>
              <a:t>6</a:t>
            </a:r>
            <a:r>
              <a:rPr lang="zh-CN" altLang="en-US" sz="2800" b="0" i="0" dirty="0">
                <a:solidFill>
                  <a:srgbClr val="1E1E1E"/>
                </a:solidFill>
                <a:effectLst/>
                <a:latin typeface="宋体" panose="02010600030101010101" pitchFamily="2" charset="-122"/>
                <a:ea typeface="宋体" panose="02010600030101010101" pitchFamily="2" charset="-122"/>
              </a:rPr>
              <a:t>分）</a:t>
            </a:r>
          </a:p>
          <a:p>
            <a:endParaRPr lang="zh-CN" altLang="en-US" sz="2800" dirty="0"/>
          </a:p>
        </p:txBody>
      </p:sp>
    </p:spTree>
    <p:extLst>
      <p:ext uri="{BB962C8B-B14F-4D97-AF65-F5344CB8AC3E}">
        <p14:creationId xmlns:p14="http://schemas.microsoft.com/office/powerpoint/2010/main" val="2751349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96EE1564-F363-415D-29A9-8EC22456A07D}"/>
              </a:ext>
            </a:extLst>
          </p:cNvPr>
          <p:cNvSpPr txBox="1"/>
          <p:nvPr/>
        </p:nvSpPr>
        <p:spPr>
          <a:xfrm>
            <a:off x="407963" y="661181"/>
            <a:ext cx="11633981" cy="5816977"/>
          </a:xfrm>
          <a:prstGeom prst="rect">
            <a:avLst/>
          </a:prstGeom>
          <a:noFill/>
        </p:spPr>
        <p:txBody>
          <a:bodyPr wrap="square" rtlCol="0">
            <a:spAutoFit/>
          </a:bodyPr>
          <a:lstStyle/>
          <a:p>
            <a:pPr algn="l"/>
            <a:r>
              <a:rPr lang="zh-CN" altLang="en-US" sz="2400" b="0" i="0" dirty="0">
                <a:solidFill>
                  <a:srgbClr val="1E1E1E"/>
                </a:solidFill>
                <a:effectLst/>
                <a:latin typeface="宋体" panose="02010600030101010101" pitchFamily="2" charset="-122"/>
                <a:ea typeface="宋体" panose="02010600030101010101" pitchFamily="2" charset="-122"/>
              </a:rPr>
              <a:t>阅读下面这首唐诗，完成</a:t>
            </a:r>
            <a:r>
              <a:rPr lang="en-US" altLang="zh-CN" sz="2400" b="0" i="0" dirty="0">
                <a:solidFill>
                  <a:srgbClr val="1E1E1E"/>
                </a:solidFill>
                <a:effectLst/>
                <a:latin typeface="宋体" panose="02010600030101010101" pitchFamily="2" charset="-122"/>
                <a:ea typeface="宋体" panose="02010600030101010101" pitchFamily="2" charset="-122"/>
              </a:rPr>
              <a:t>8</a:t>
            </a:r>
            <a:r>
              <a:rPr lang="zh-CN" altLang="en-US" sz="2400" b="0" i="0" dirty="0">
                <a:solidFill>
                  <a:srgbClr val="1E1E1E"/>
                </a:solidFill>
                <a:effectLst/>
                <a:latin typeface="宋体" panose="02010600030101010101" pitchFamily="2" charset="-122"/>
                <a:ea typeface="宋体" panose="02010600030101010101" pitchFamily="2" charset="-122"/>
              </a:rPr>
              <a:t>～</a:t>
            </a:r>
            <a:r>
              <a:rPr lang="en-US" altLang="zh-CN" sz="2400" b="0" i="0" dirty="0">
                <a:solidFill>
                  <a:srgbClr val="1E1E1E"/>
                </a:solidFill>
                <a:effectLst/>
                <a:latin typeface="宋体" panose="02010600030101010101" pitchFamily="2" charset="-122"/>
                <a:ea typeface="宋体" panose="02010600030101010101" pitchFamily="2" charset="-122"/>
              </a:rPr>
              <a:t>9</a:t>
            </a:r>
            <a:r>
              <a:rPr lang="zh-CN" altLang="en-US" sz="2400" b="0" i="0" dirty="0">
                <a:solidFill>
                  <a:srgbClr val="1E1E1E"/>
                </a:solidFill>
                <a:effectLst/>
                <a:latin typeface="宋体" panose="02010600030101010101" pitchFamily="2" charset="-122"/>
                <a:ea typeface="宋体" panose="02010600030101010101" pitchFamily="2" charset="-122"/>
              </a:rPr>
              <a:t>题。</a:t>
            </a:r>
          </a:p>
          <a:p>
            <a:pPr algn="ctr"/>
            <a:r>
              <a:rPr lang="zh-CN" altLang="en-US" sz="2400" b="0" i="0" dirty="0">
                <a:solidFill>
                  <a:srgbClr val="1E1E1E"/>
                </a:solidFill>
                <a:effectLst/>
                <a:latin typeface="宋体" panose="02010600030101010101" pitchFamily="2" charset="-122"/>
                <a:ea typeface="宋体" panose="02010600030101010101" pitchFamily="2" charset="-122"/>
              </a:rPr>
              <a:t>金陵望汉江   李白</a:t>
            </a:r>
          </a:p>
          <a:p>
            <a:pPr algn="ctr"/>
            <a:r>
              <a:rPr lang="zh-CN" altLang="en-US" sz="2400" b="0" i="0" dirty="0">
                <a:solidFill>
                  <a:srgbClr val="1E1E1E"/>
                </a:solidFill>
                <a:effectLst/>
                <a:latin typeface="宋体" panose="02010600030101010101" pitchFamily="2" charset="-122"/>
                <a:ea typeface="宋体" panose="02010600030101010101" pitchFamily="2" charset="-122"/>
              </a:rPr>
              <a:t>汉江回万里，派作九龙盘</a:t>
            </a:r>
            <a:r>
              <a:rPr lang="zh-CN" altLang="en-US" sz="2400" b="0" i="0" baseline="30000" dirty="0">
                <a:solidFill>
                  <a:srgbClr val="1E1E1E"/>
                </a:solidFill>
                <a:effectLst/>
                <a:latin typeface="宋体" panose="02010600030101010101" pitchFamily="2" charset="-122"/>
                <a:ea typeface="宋体" panose="02010600030101010101" pitchFamily="2" charset="-122"/>
              </a:rPr>
              <a:t>①</a:t>
            </a:r>
            <a:r>
              <a:rPr lang="zh-CN" altLang="en-US" sz="2400" b="0" i="0" dirty="0">
                <a:solidFill>
                  <a:srgbClr val="1E1E1E"/>
                </a:solidFill>
                <a:effectLst/>
                <a:latin typeface="宋体" panose="02010600030101010101" pitchFamily="2" charset="-122"/>
                <a:ea typeface="宋体" panose="02010600030101010101" pitchFamily="2" charset="-122"/>
              </a:rPr>
              <a:t>。</a:t>
            </a:r>
          </a:p>
          <a:p>
            <a:pPr algn="ctr"/>
            <a:r>
              <a:rPr lang="zh-CN" altLang="en-US" sz="2400" b="0" i="0" dirty="0">
                <a:solidFill>
                  <a:srgbClr val="1E1E1E"/>
                </a:solidFill>
                <a:effectLst/>
                <a:latin typeface="宋体" panose="02010600030101010101" pitchFamily="2" charset="-122"/>
                <a:ea typeface="宋体" panose="02010600030101010101" pitchFamily="2" charset="-122"/>
              </a:rPr>
              <a:t>横溃豁中国，崔嵬飞迅湍。</a:t>
            </a:r>
          </a:p>
          <a:p>
            <a:pPr algn="ctr"/>
            <a:r>
              <a:rPr lang="zh-CN" altLang="en-US" sz="2400" b="0" i="0" dirty="0">
                <a:solidFill>
                  <a:srgbClr val="1E1E1E"/>
                </a:solidFill>
                <a:effectLst/>
                <a:latin typeface="宋体" panose="02010600030101010101" pitchFamily="2" charset="-122"/>
                <a:ea typeface="宋体" panose="02010600030101010101" pitchFamily="2" charset="-122"/>
              </a:rPr>
              <a:t>六帝沦亡后</a:t>
            </a:r>
            <a:r>
              <a:rPr lang="zh-CN" altLang="en-US" sz="2400" b="0" i="0" baseline="30000" dirty="0">
                <a:solidFill>
                  <a:srgbClr val="1E1E1E"/>
                </a:solidFill>
                <a:effectLst/>
                <a:latin typeface="宋体" panose="02010600030101010101" pitchFamily="2" charset="-122"/>
                <a:ea typeface="宋体" panose="02010600030101010101" pitchFamily="2" charset="-122"/>
              </a:rPr>
              <a:t>②</a:t>
            </a:r>
            <a:r>
              <a:rPr lang="zh-CN" altLang="en-US" sz="2400" b="0" i="0" dirty="0">
                <a:solidFill>
                  <a:srgbClr val="1E1E1E"/>
                </a:solidFill>
                <a:effectLst/>
                <a:latin typeface="宋体" panose="02010600030101010101" pitchFamily="2" charset="-122"/>
                <a:ea typeface="宋体" panose="02010600030101010101" pitchFamily="2" charset="-122"/>
              </a:rPr>
              <a:t>，三吴不足观</a:t>
            </a:r>
            <a:r>
              <a:rPr lang="zh-CN" altLang="en-US" sz="2400" b="0" i="0" baseline="30000" dirty="0">
                <a:solidFill>
                  <a:srgbClr val="1E1E1E"/>
                </a:solidFill>
                <a:effectLst/>
                <a:latin typeface="宋体" panose="02010600030101010101" pitchFamily="2" charset="-122"/>
                <a:ea typeface="宋体" panose="02010600030101010101" pitchFamily="2" charset="-122"/>
              </a:rPr>
              <a:t>③</a:t>
            </a:r>
            <a:r>
              <a:rPr lang="zh-CN" altLang="en-US" sz="2400" b="0" i="0" dirty="0">
                <a:solidFill>
                  <a:srgbClr val="1E1E1E"/>
                </a:solidFill>
                <a:effectLst/>
                <a:latin typeface="宋体" panose="02010600030101010101" pitchFamily="2" charset="-122"/>
                <a:ea typeface="宋体" panose="02010600030101010101" pitchFamily="2" charset="-122"/>
              </a:rPr>
              <a:t>。</a:t>
            </a:r>
          </a:p>
          <a:p>
            <a:pPr algn="ctr"/>
            <a:r>
              <a:rPr lang="zh-CN" altLang="en-US" sz="2400" b="0" i="0" dirty="0">
                <a:solidFill>
                  <a:srgbClr val="1E1E1E"/>
                </a:solidFill>
                <a:effectLst/>
                <a:latin typeface="宋体" panose="02010600030101010101" pitchFamily="2" charset="-122"/>
                <a:ea typeface="宋体" panose="02010600030101010101" pitchFamily="2" charset="-122"/>
              </a:rPr>
              <a:t>我君混区宇，垂拱众流安。</a:t>
            </a:r>
          </a:p>
          <a:p>
            <a:pPr algn="ctr"/>
            <a:r>
              <a:rPr lang="zh-CN" altLang="en-US" sz="2400" b="0" i="0" dirty="0">
                <a:solidFill>
                  <a:srgbClr val="1E1E1E"/>
                </a:solidFill>
                <a:effectLst/>
                <a:latin typeface="宋体" panose="02010600030101010101" pitchFamily="2" charset="-122"/>
                <a:ea typeface="宋体" panose="02010600030101010101" pitchFamily="2" charset="-122"/>
              </a:rPr>
              <a:t>今日任公子，沧浪罢钓竿</a:t>
            </a:r>
            <a:r>
              <a:rPr lang="zh-CN" altLang="en-US" sz="2400" b="0" i="0" baseline="30000" dirty="0">
                <a:solidFill>
                  <a:srgbClr val="1E1E1E"/>
                </a:solidFill>
                <a:effectLst/>
                <a:latin typeface="宋体" panose="02010600030101010101" pitchFamily="2" charset="-122"/>
                <a:ea typeface="宋体" panose="02010600030101010101" pitchFamily="2" charset="-122"/>
              </a:rPr>
              <a:t>④</a:t>
            </a:r>
            <a:r>
              <a:rPr lang="zh-CN" altLang="en-US" sz="2400" b="0" i="0" dirty="0">
                <a:solidFill>
                  <a:srgbClr val="1E1E1E"/>
                </a:solidFill>
                <a:effectLst/>
                <a:latin typeface="宋体" panose="02010600030101010101" pitchFamily="2" charset="-122"/>
                <a:ea typeface="宋体" panose="02010600030101010101" pitchFamily="2" charset="-122"/>
              </a:rPr>
              <a:t>。</a:t>
            </a:r>
          </a:p>
          <a:p>
            <a:pPr algn="l"/>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注</a:t>
            </a:r>
            <a:r>
              <a:rPr lang="en-US" altLang="zh-CN" sz="2400" b="0" i="0" dirty="0">
                <a:solidFill>
                  <a:srgbClr val="1E1E1E"/>
                </a:solidFill>
                <a:effectLst/>
                <a:latin typeface="宋体" panose="02010600030101010101" pitchFamily="2" charset="-122"/>
                <a:ea typeface="宋体" panose="02010600030101010101" pitchFamily="2" charset="-122"/>
              </a:rPr>
              <a:t>】①</a:t>
            </a:r>
            <a:r>
              <a:rPr lang="zh-CN" altLang="en-US" sz="2400" b="0" i="0" dirty="0">
                <a:solidFill>
                  <a:srgbClr val="1E1E1E"/>
                </a:solidFill>
                <a:effectLst/>
                <a:latin typeface="宋体" panose="02010600030101010101" pitchFamily="2" charset="-122"/>
                <a:ea typeface="宋体" panose="02010600030101010101" pitchFamily="2" charset="-122"/>
              </a:rPr>
              <a:t>派：河的支流，长江在湖北、江西一带，分为很多支流。②六帝：代指六朝。③三吴，古吴地后分为三，即吴兴、吴郡、会稽。④这两句的意思是，当今任公子已无须垂钓了，因为江海中已无巨鱼，比喻已无危害国家的巨寇。任公子是</a:t>
            </a:r>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庄子</a:t>
            </a:r>
            <a:r>
              <a:rPr lang="en-US" altLang="zh-CN" sz="2400" b="0" i="0" dirty="0">
                <a:solidFill>
                  <a:srgbClr val="1E1E1E"/>
                </a:solidFill>
                <a:effectLst/>
                <a:latin typeface="宋体" panose="02010600030101010101" pitchFamily="2" charset="-122"/>
                <a:ea typeface="宋体" panose="02010600030101010101" pitchFamily="2" charset="-122"/>
              </a:rPr>
              <a:t>》</a:t>
            </a:r>
            <a:r>
              <a:rPr lang="zh-CN" altLang="en-US" sz="2400" b="0" i="0" dirty="0">
                <a:solidFill>
                  <a:srgbClr val="1E1E1E"/>
                </a:solidFill>
                <a:effectLst/>
                <a:latin typeface="宋体" panose="02010600030101010101" pitchFamily="2" charset="-122"/>
                <a:ea typeface="宋体" panose="02010600030101010101" pitchFamily="2" charset="-122"/>
              </a:rPr>
              <a:t>中的传说人物，他用很大的钓钩和极多的食饵钓起一条巨大的鱼。</a:t>
            </a:r>
          </a:p>
          <a:p>
            <a:pPr algn="l"/>
            <a:r>
              <a:rPr lang="en-US" altLang="zh-CN" sz="2400" b="0" i="0" dirty="0">
                <a:solidFill>
                  <a:srgbClr val="1E1E1E"/>
                </a:solidFill>
                <a:effectLst/>
                <a:latin typeface="宋体" panose="02010600030101010101" pitchFamily="2" charset="-122"/>
                <a:ea typeface="宋体" panose="02010600030101010101" pitchFamily="2" charset="-122"/>
              </a:rPr>
              <a:t>8</a:t>
            </a:r>
            <a:r>
              <a:rPr lang="zh-CN" altLang="en-US" sz="2400" b="0" i="0" dirty="0">
                <a:solidFill>
                  <a:srgbClr val="1E1E1E"/>
                </a:solidFill>
                <a:effectLst/>
                <a:latin typeface="宋体" panose="02010600030101010101" pitchFamily="2" charset="-122"/>
                <a:ea typeface="宋体" panose="02010600030101010101" pitchFamily="2" charset="-122"/>
              </a:rPr>
              <a:t>、诗的前四句描写了什么样的景象？这样写有什么用意？（</a:t>
            </a:r>
            <a:r>
              <a:rPr lang="en-US" altLang="zh-CN" sz="2400" b="0" i="0" dirty="0">
                <a:solidFill>
                  <a:srgbClr val="1E1E1E"/>
                </a:solidFill>
                <a:effectLst/>
                <a:latin typeface="宋体" panose="02010600030101010101" pitchFamily="2" charset="-122"/>
                <a:ea typeface="宋体" panose="02010600030101010101" pitchFamily="2" charset="-122"/>
              </a:rPr>
              <a:t>6</a:t>
            </a:r>
            <a:r>
              <a:rPr lang="zh-CN" altLang="en-US" sz="2400" b="0" i="0" dirty="0">
                <a:solidFill>
                  <a:srgbClr val="1E1E1E"/>
                </a:solidFill>
                <a:effectLst/>
                <a:latin typeface="宋体" panose="02010600030101010101" pitchFamily="2" charset="-122"/>
                <a:ea typeface="宋体" panose="02010600030101010101" pitchFamily="2" charset="-122"/>
              </a:rPr>
              <a:t>分）</a:t>
            </a:r>
            <a:endParaRPr lang="en-US" altLang="zh-CN" sz="2400" b="0" i="0" dirty="0">
              <a:solidFill>
                <a:srgbClr val="1E1E1E"/>
              </a:solidFill>
              <a:effectLst/>
              <a:latin typeface="宋体" panose="02010600030101010101" pitchFamily="2" charset="-122"/>
              <a:ea typeface="宋体" panose="02010600030101010101" pitchFamily="2" charset="-122"/>
            </a:endParaRPr>
          </a:p>
          <a:p>
            <a:pPr algn="l"/>
            <a:r>
              <a:rPr lang="zh-CN" altLang="en-US" sz="2800" b="1" i="0" dirty="0">
                <a:solidFill>
                  <a:srgbClr val="FF0000"/>
                </a:solidFill>
                <a:effectLst/>
                <a:latin typeface="宋体" panose="02010600030101010101" pitchFamily="2" charset="-122"/>
                <a:ea typeface="宋体" panose="02010600030101010101" pitchFamily="2" charset="-122"/>
              </a:rPr>
              <a:t>这四句描写了江水万流横溃，气势宏大的景象。作者以此为下文颂扬盛唐天下一家、国运兴盛积蓄气势，有利于突出诗的主旨。</a:t>
            </a:r>
          </a:p>
          <a:p>
            <a:endParaRPr lang="zh-CN" altLang="en-US" sz="2800" dirty="0"/>
          </a:p>
        </p:txBody>
      </p:sp>
    </p:spTree>
    <p:extLst>
      <p:ext uri="{BB962C8B-B14F-4D97-AF65-F5344CB8AC3E}">
        <p14:creationId xmlns:p14="http://schemas.microsoft.com/office/powerpoint/2010/main" val="1750877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EA34801-EC75-A81B-2F5F-A01614C57750}"/>
              </a:ext>
            </a:extLst>
          </p:cNvPr>
          <p:cNvSpPr txBox="1"/>
          <p:nvPr/>
        </p:nvSpPr>
        <p:spPr>
          <a:xfrm>
            <a:off x="335280" y="140677"/>
            <a:ext cx="11521440" cy="7294305"/>
          </a:xfrm>
          <a:prstGeom prst="rect">
            <a:avLst/>
          </a:prstGeom>
          <a:noFill/>
        </p:spPr>
        <p:txBody>
          <a:bodyPr wrap="square" rtlCol="0">
            <a:spAutoFit/>
          </a:bodyPr>
          <a:lstStyle/>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阅读下面这首诗，完成</a:t>
            </a:r>
            <a:r>
              <a:rPr lang="en-US" altLang="zh-CN" sz="2400" b="0" i="0" dirty="0">
                <a:solidFill>
                  <a:srgbClr val="333333"/>
                </a:solidFill>
                <a:effectLst/>
                <a:latin typeface="Microsoft YaHei" panose="020B0503020204020204" pitchFamily="34" charset="-122"/>
                <a:ea typeface="Microsoft YaHei" panose="020B0503020204020204" pitchFamily="34" charset="-122"/>
              </a:rPr>
              <a:t>8-9</a:t>
            </a:r>
            <a:r>
              <a:rPr lang="zh-CN" altLang="en-US" sz="2400" b="0" i="0" dirty="0">
                <a:solidFill>
                  <a:srgbClr val="333333"/>
                </a:solidFill>
                <a:effectLst/>
                <a:latin typeface="Microsoft YaHei" panose="020B0503020204020204" pitchFamily="34" charset="-122"/>
                <a:ea typeface="Microsoft YaHei" panose="020B0503020204020204" pitchFamily="34" charset="-122"/>
              </a:rPr>
              <a:t>题。</a:t>
            </a:r>
            <a:br>
              <a:rPr lang="zh-CN" altLang="en-US" sz="2400" dirty="0"/>
            </a:br>
            <a:br>
              <a:rPr lang="zh-CN" altLang="en-US" sz="2400" dirty="0"/>
            </a:br>
            <a:r>
              <a:rPr lang="zh-CN" altLang="en-US" sz="2400" b="1" i="0" dirty="0">
                <a:solidFill>
                  <a:srgbClr val="333333"/>
                </a:solidFill>
                <a:effectLst/>
                <a:latin typeface="Microsoft YaHei" panose="020B0503020204020204" pitchFamily="34" charset="-122"/>
                <a:ea typeface="Microsoft YaHei" panose="020B0503020204020204" pitchFamily="34" charset="-122"/>
              </a:rPr>
              <a:t>月圆</a:t>
            </a:r>
            <a:r>
              <a:rPr lang="zh-CN" altLang="en-US" sz="2400" b="1" i="0" baseline="30000" dirty="0">
                <a:solidFill>
                  <a:srgbClr val="333333"/>
                </a:solidFill>
                <a:effectLst/>
                <a:latin typeface="Microsoft YaHei" panose="020B0503020204020204" pitchFamily="34" charset="-122"/>
                <a:ea typeface="Microsoft YaHei" panose="020B0503020204020204" pitchFamily="34" charset="-122"/>
              </a:rPr>
              <a:t>（</a:t>
            </a:r>
            <a:r>
              <a:rPr lang="en-US" altLang="zh-CN" sz="2400" b="1" i="0" baseline="30000" dirty="0">
                <a:solidFill>
                  <a:srgbClr val="333333"/>
                </a:solidFill>
                <a:effectLst/>
                <a:latin typeface="Microsoft YaHei" panose="020B0503020204020204" pitchFamily="34" charset="-122"/>
                <a:ea typeface="Microsoft YaHei" panose="020B0503020204020204" pitchFamily="34" charset="-122"/>
              </a:rPr>
              <a:t>1</a:t>
            </a:r>
            <a:r>
              <a:rPr lang="zh-CN" altLang="en-US" sz="2400" b="1" i="0" baseline="30000" dirty="0">
                <a:solidFill>
                  <a:srgbClr val="333333"/>
                </a:solidFill>
                <a:effectLst/>
                <a:latin typeface="Microsoft YaHei" panose="020B0503020204020204" pitchFamily="34" charset="-122"/>
                <a:ea typeface="Microsoft YaHei" panose="020B0503020204020204" pitchFamily="34" charset="-122"/>
              </a:rPr>
              <a:t>）</a:t>
            </a:r>
            <a:endParaRPr lang="zh-CN" altLang="en-US" sz="2400" b="0" i="0" baseline="30000" dirty="0">
              <a:solidFill>
                <a:srgbClr val="333333"/>
              </a:solidFill>
              <a:effectLst/>
              <a:latin typeface="Microsoft YaHei" panose="020B0503020204020204" pitchFamily="34" charset="-122"/>
              <a:ea typeface="Microsoft YaHei" panose="020B0503020204020204" pitchFamily="34" charset="-122"/>
            </a:endParaRPr>
          </a:p>
          <a:p>
            <a:pPr algn="ctr"/>
            <a:endParaRPr lang="zh-CN" altLang="en-US" sz="2400" b="0" i="0" dirty="0">
              <a:solidFill>
                <a:srgbClr val="333333"/>
              </a:solidFill>
              <a:effectLst/>
              <a:latin typeface="Microsoft YaHei" panose="020B0503020204020204" pitchFamily="34" charset="-122"/>
              <a:ea typeface="Microsoft YaHei" panose="020B0503020204020204" pitchFamily="34" charset="-122"/>
            </a:endParaRPr>
          </a:p>
          <a:p>
            <a:pPr algn="ct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唐</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杜甫</a:t>
            </a:r>
          </a:p>
          <a:p>
            <a:pPr algn="ctr"/>
            <a:endParaRPr lang="zh-CN" altLang="en-US" sz="2400" b="0" i="0" dirty="0">
              <a:solidFill>
                <a:srgbClr val="333333"/>
              </a:solidFill>
              <a:effectLst/>
              <a:latin typeface="Microsoft YaHei" panose="020B0503020204020204" pitchFamily="34" charset="-122"/>
              <a:ea typeface="Microsoft YaHei" panose="020B0503020204020204" pitchFamily="34" charset="-122"/>
            </a:endParaRPr>
          </a:p>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孤月当楼满，寒江动夜扉。</a:t>
            </a:r>
          </a:p>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  </a:t>
            </a:r>
          </a:p>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     委波金不定，照席绮逾依。</a:t>
            </a:r>
            <a:r>
              <a:rPr lang="zh-CN" altLang="en-US" sz="2400" b="0" i="0" baseline="30000" dirty="0">
                <a:solidFill>
                  <a:srgbClr val="333333"/>
                </a:solidFill>
                <a:effectLst/>
                <a:latin typeface="Microsoft YaHei" panose="020B0503020204020204" pitchFamily="34" charset="-122"/>
                <a:ea typeface="Microsoft YaHei" panose="020B0503020204020204" pitchFamily="34" charset="-122"/>
              </a:rPr>
              <a:t>（</a:t>
            </a:r>
            <a:r>
              <a:rPr lang="en-US" altLang="zh-CN" sz="2400" b="0" i="0" baseline="30000" dirty="0">
                <a:solidFill>
                  <a:srgbClr val="333333"/>
                </a:solidFill>
                <a:effectLst/>
                <a:latin typeface="Microsoft YaHei" panose="020B0503020204020204" pitchFamily="34" charset="-122"/>
                <a:ea typeface="Microsoft YaHei" panose="020B0503020204020204" pitchFamily="34" charset="-122"/>
              </a:rPr>
              <a:t>2</a:t>
            </a:r>
            <a:r>
              <a:rPr lang="zh-CN" altLang="en-US" sz="2400" b="0" i="0" baseline="30000" dirty="0">
                <a:solidFill>
                  <a:srgbClr val="333333"/>
                </a:solidFill>
                <a:effectLst/>
                <a:latin typeface="Microsoft YaHei" panose="020B0503020204020204" pitchFamily="34" charset="-122"/>
                <a:ea typeface="Microsoft YaHei" panose="020B0503020204020204" pitchFamily="34" charset="-122"/>
              </a:rPr>
              <a:t>）</a:t>
            </a:r>
          </a:p>
          <a:p>
            <a:pPr algn="ctr"/>
            <a:br>
              <a:rPr lang="zh-CN" altLang="en-US" sz="2400" b="0" i="0" dirty="0">
                <a:solidFill>
                  <a:srgbClr val="333333"/>
                </a:solidFill>
                <a:effectLst/>
                <a:latin typeface="Microsoft YaHei" panose="020B0503020204020204" pitchFamily="34" charset="-122"/>
                <a:ea typeface="Microsoft YaHei" panose="020B0503020204020204" pitchFamily="34" charset="-122"/>
              </a:rPr>
            </a:br>
            <a:r>
              <a:rPr lang="zh-CN" altLang="en-US" sz="2400" b="0" i="0" dirty="0">
                <a:solidFill>
                  <a:srgbClr val="333333"/>
                </a:solidFill>
                <a:effectLst/>
                <a:latin typeface="Microsoft YaHei" panose="020B0503020204020204" pitchFamily="34" charset="-122"/>
                <a:ea typeface="Microsoft YaHei" panose="020B0503020204020204" pitchFamily="34" charset="-122"/>
              </a:rPr>
              <a:t>           未缺</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en-US" altLang="zh-CN" sz="2400" baseline="30000" dirty="0">
                <a:solidFill>
                  <a:srgbClr val="333333"/>
                </a:solidFill>
                <a:latin typeface="Microsoft YaHei" panose="020B0503020204020204" pitchFamily="34" charset="-122"/>
                <a:ea typeface="Microsoft YaHei" panose="020B0503020204020204" pitchFamily="34" charset="-122"/>
              </a:rPr>
              <a:t>3</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空山静，高悬列宿</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en-US" altLang="zh-CN" sz="2400" baseline="30000" dirty="0">
                <a:solidFill>
                  <a:srgbClr val="333333"/>
                </a:solidFill>
                <a:latin typeface="Microsoft YaHei" panose="020B0503020204020204" pitchFamily="34" charset="-122"/>
                <a:ea typeface="Microsoft YaHei" panose="020B0503020204020204" pitchFamily="34" charset="-122"/>
              </a:rPr>
              <a:t>4</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稀。</a:t>
            </a:r>
          </a:p>
          <a:p>
            <a:pPr algn="ctr"/>
            <a:endParaRPr lang="zh-CN" altLang="en-US" sz="2400" b="0" i="0" dirty="0">
              <a:solidFill>
                <a:srgbClr val="333333"/>
              </a:solidFill>
              <a:effectLst/>
              <a:latin typeface="Microsoft YaHei" panose="020B0503020204020204" pitchFamily="34" charset="-122"/>
              <a:ea typeface="Microsoft YaHei" panose="020B0503020204020204" pitchFamily="34" charset="-122"/>
            </a:endParaRPr>
          </a:p>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故园松桂发，万里共清辉。</a:t>
            </a:r>
          </a:p>
          <a:p>
            <a:br>
              <a:rPr lang="zh-CN" altLang="en-US" sz="2400" dirty="0"/>
            </a:b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注</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a:t>
            </a:r>
            <a:r>
              <a:rPr lang="en-US" altLang="zh-CN" sz="2400" b="0" i="0" dirty="0">
                <a:solidFill>
                  <a:srgbClr val="333333"/>
                </a:solidFill>
                <a:effectLst/>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）这首诗是唐代宗大历元年（</a:t>
            </a:r>
            <a:r>
              <a:rPr lang="en-US" altLang="zh-CN" sz="2400" b="0" i="0" dirty="0">
                <a:solidFill>
                  <a:srgbClr val="333333"/>
                </a:solidFill>
                <a:effectLst/>
                <a:latin typeface="Microsoft YaHei" panose="020B0503020204020204" pitchFamily="34" charset="-122"/>
                <a:ea typeface="Microsoft YaHei" panose="020B0503020204020204" pitchFamily="34" charset="-122"/>
              </a:rPr>
              <a:t>766</a:t>
            </a:r>
            <a:r>
              <a:rPr lang="zh-CN" altLang="en-US" sz="2400" b="0" i="0" dirty="0">
                <a:solidFill>
                  <a:srgbClr val="333333"/>
                </a:solidFill>
                <a:effectLst/>
                <a:latin typeface="Microsoft YaHei" panose="020B0503020204020204" pitchFamily="34" charset="-122"/>
                <a:ea typeface="Microsoft YaHei" panose="020B0503020204020204" pitchFamily="34" charset="-122"/>
              </a:rPr>
              <a:t>）秋天杜甫所作（</a:t>
            </a:r>
            <a:r>
              <a:rPr lang="en-US" altLang="zh-CN" sz="2400" b="0" i="0" dirty="0">
                <a:solidFill>
                  <a:srgbClr val="333333"/>
                </a:solidFill>
                <a:effectLst/>
                <a:latin typeface="Microsoft YaHei" panose="020B0503020204020204" pitchFamily="34" charset="-122"/>
                <a:ea typeface="Microsoft YaHei" panose="020B0503020204020204" pitchFamily="34" charset="-122"/>
              </a:rPr>
              <a:t>2</a:t>
            </a:r>
            <a:r>
              <a:rPr lang="zh-CN" altLang="en-US" sz="2400" b="0" i="0" dirty="0">
                <a:solidFill>
                  <a:srgbClr val="333333"/>
                </a:solidFill>
                <a:effectLst/>
                <a:latin typeface="Microsoft YaHei" panose="020B0503020204020204" pitchFamily="34" charset="-122"/>
                <a:ea typeface="Microsoft YaHei" panose="020B0503020204020204" pitchFamily="34" charset="-122"/>
              </a:rPr>
              <a:t>）这里指光彩更加柔美。（</a:t>
            </a:r>
            <a:r>
              <a:rPr lang="en-US" altLang="zh-CN" sz="2400" b="0" i="0" dirty="0">
                <a:solidFill>
                  <a:srgbClr val="333333"/>
                </a:solidFill>
                <a:effectLst/>
                <a:latin typeface="Microsoft YaHei" panose="020B0503020204020204" pitchFamily="34" charset="-122"/>
                <a:ea typeface="Microsoft YaHei" panose="020B0503020204020204" pitchFamily="34" charset="-122"/>
              </a:rPr>
              <a:t>3</a:t>
            </a:r>
            <a:r>
              <a:rPr lang="zh-CN" altLang="en-US" sz="2400" b="0" i="0" dirty="0">
                <a:solidFill>
                  <a:srgbClr val="333333"/>
                </a:solidFill>
                <a:effectLst/>
                <a:latin typeface="Microsoft YaHei" panose="020B0503020204020204" pitchFamily="34" charset="-122"/>
                <a:ea typeface="Microsoft YaHei" panose="020B0503020204020204" pitchFamily="34" charset="-122"/>
              </a:rPr>
              <a:t>）未缺：指月圆。（</a:t>
            </a:r>
            <a:r>
              <a:rPr lang="en-US" altLang="zh-CN" sz="2400" b="0" i="0" dirty="0">
                <a:solidFill>
                  <a:srgbClr val="333333"/>
                </a:solidFill>
                <a:effectLst/>
                <a:latin typeface="Microsoft YaHei" panose="020B0503020204020204" pitchFamily="34" charset="-122"/>
                <a:ea typeface="Microsoft YaHei" panose="020B0503020204020204" pitchFamily="34" charset="-122"/>
              </a:rPr>
              <a:t>4</a:t>
            </a:r>
            <a:r>
              <a:rPr lang="zh-CN" altLang="en-US" sz="2400" b="0" i="0" dirty="0">
                <a:solidFill>
                  <a:srgbClr val="333333"/>
                </a:solidFill>
                <a:effectLst/>
                <a:latin typeface="Microsoft YaHei" panose="020B0503020204020204" pitchFamily="34" charset="-122"/>
                <a:ea typeface="Microsoft YaHei" panose="020B0503020204020204" pitchFamily="34" charset="-122"/>
              </a:rPr>
              <a:t>）列宿：众星。</a:t>
            </a:r>
            <a:br>
              <a:rPr lang="zh-CN" altLang="en-US" sz="2400" dirty="0"/>
            </a:br>
            <a:br>
              <a:rPr lang="zh-CN" altLang="en-US" sz="2400" dirty="0"/>
            </a:br>
            <a:r>
              <a:rPr lang="en-US" altLang="zh-CN" sz="2400" b="0" i="0" dirty="0">
                <a:solidFill>
                  <a:srgbClr val="333333"/>
                </a:solidFill>
                <a:effectLst/>
                <a:latin typeface="Microsoft YaHei" panose="020B0503020204020204" pitchFamily="34" charset="-122"/>
                <a:ea typeface="Microsoft YaHei" panose="020B0503020204020204" pitchFamily="34" charset="-122"/>
              </a:rPr>
              <a:t>8</a:t>
            </a:r>
            <a:r>
              <a:rPr lang="zh-CN" altLang="en-US" sz="2400" b="0" i="0" dirty="0">
                <a:solidFill>
                  <a:srgbClr val="333333"/>
                </a:solidFill>
                <a:effectLst/>
                <a:latin typeface="Microsoft YaHei" panose="020B0503020204020204" pitchFamily="34" charset="-122"/>
                <a:ea typeface="Microsoft YaHei" panose="020B0503020204020204" pitchFamily="34" charset="-122"/>
              </a:rPr>
              <a:t>．这首诗前六句描写了月圆之夜的那几幅画面？请用简洁的语言进行概括。</a:t>
            </a:r>
            <a:br>
              <a:rPr lang="zh-CN" altLang="en-US" dirty="0"/>
            </a:br>
            <a:br>
              <a:rPr lang="zh-CN" altLang="en-US" dirty="0"/>
            </a:br>
            <a:r>
              <a:rPr lang="zh-CN" altLang="en-US" b="0" i="0" dirty="0">
                <a:solidFill>
                  <a:srgbClr val="333333"/>
                </a:solidFill>
                <a:effectLst/>
                <a:latin typeface="Microsoft YaHei" panose="020B0503020204020204" pitchFamily="34" charset="-122"/>
                <a:ea typeface="Microsoft YaHei" panose="020B0503020204020204" pitchFamily="34" charset="-122"/>
              </a:rPr>
              <a:t>答：</a:t>
            </a:r>
            <a:r>
              <a:rPr lang="zh-CN" altLang="en-US" b="0" i="0" u="sng" dirty="0">
                <a:solidFill>
                  <a:srgbClr val="333333"/>
                </a:solidFill>
                <a:effectLst/>
                <a:latin typeface="Microsoft YaHei" panose="020B0503020204020204" pitchFamily="34" charset="-122"/>
                <a:ea typeface="Microsoft YaHei" panose="020B0503020204020204" pitchFamily="34" charset="-122"/>
              </a:rPr>
              <a:t>                                                                  </a:t>
            </a:r>
            <a:endParaRPr lang="zh-CN" altLang="en-US" dirty="0"/>
          </a:p>
        </p:txBody>
      </p:sp>
    </p:spTree>
    <p:extLst>
      <p:ext uri="{BB962C8B-B14F-4D97-AF65-F5344CB8AC3E}">
        <p14:creationId xmlns:p14="http://schemas.microsoft.com/office/powerpoint/2010/main" val="2013637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EA34801-EC75-A81B-2F5F-A01614C57750}"/>
              </a:ext>
            </a:extLst>
          </p:cNvPr>
          <p:cNvSpPr txBox="1"/>
          <p:nvPr/>
        </p:nvSpPr>
        <p:spPr>
          <a:xfrm>
            <a:off x="335280" y="900332"/>
            <a:ext cx="11521440" cy="5016758"/>
          </a:xfrm>
          <a:prstGeom prst="rect">
            <a:avLst/>
          </a:prstGeom>
          <a:noFill/>
        </p:spPr>
        <p:txBody>
          <a:bodyPr wrap="square" rtlCol="0">
            <a:spAutoFit/>
          </a:bodyPr>
          <a:lstStyle/>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阅读下面这首诗，完成</a:t>
            </a:r>
            <a:r>
              <a:rPr lang="en-US" altLang="zh-CN" sz="2400" b="0" i="0" dirty="0">
                <a:solidFill>
                  <a:srgbClr val="333333"/>
                </a:solidFill>
                <a:effectLst/>
                <a:latin typeface="Microsoft YaHei" panose="020B0503020204020204" pitchFamily="34" charset="-122"/>
                <a:ea typeface="Microsoft YaHei" panose="020B0503020204020204" pitchFamily="34" charset="-122"/>
              </a:rPr>
              <a:t>8-9</a:t>
            </a:r>
            <a:r>
              <a:rPr lang="zh-CN" altLang="en-US" sz="2400" b="0" i="0" dirty="0">
                <a:solidFill>
                  <a:srgbClr val="333333"/>
                </a:solidFill>
                <a:effectLst/>
                <a:latin typeface="Microsoft YaHei" panose="020B0503020204020204" pitchFamily="34" charset="-122"/>
                <a:ea typeface="Microsoft YaHei" panose="020B0503020204020204" pitchFamily="34" charset="-122"/>
              </a:rPr>
              <a:t>题。</a:t>
            </a:r>
            <a:br>
              <a:rPr lang="zh-CN" altLang="en-US" sz="2400" dirty="0"/>
            </a:br>
            <a:br>
              <a:rPr lang="zh-CN" altLang="en-US" sz="2400" dirty="0"/>
            </a:br>
            <a:r>
              <a:rPr lang="zh-CN" altLang="en-US" sz="2400" b="1" i="0" dirty="0">
                <a:solidFill>
                  <a:srgbClr val="333333"/>
                </a:solidFill>
                <a:effectLst/>
                <a:latin typeface="Microsoft YaHei" panose="020B0503020204020204" pitchFamily="34" charset="-122"/>
                <a:ea typeface="Microsoft YaHei" panose="020B0503020204020204" pitchFamily="34" charset="-122"/>
              </a:rPr>
              <a:t>月圆（</a:t>
            </a:r>
            <a:r>
              <a:rPr lang="en-US" altLang="zh-CN" sz="2400" b="1" i="0" dirty="0">
                <a:solidFill>
                  <a:srgbClr val="333333"/>
                </a:solidFill>
                <a:effectLst/>
                <a:latin typeface="Microsoft YaHei" panose="020B0503020204020204" pitchFamily="34" charset="-122"/>
                <a:ea typeface="Microsoft YaHei" panose="020B0503020204020204" pitchFamily="34" charset="-122"/>
              </a:rPr>
              <a:t>1</a:t>
            </a:r>
            <a:r>
              <a:rPr lang="zh-CN" altLang="en-US" sz="2400" b="1" i="0" dirty="0">
                <a:solidFill>
                  <a:srgbClr val="333333"/>
                </a:solidFill>
                <a:effectLst/>
                <a:latin typeface="Microsoft YaHei" panose="020B0503020204020204" pitchFamily="34" charset="-122"/>
                <a:ea typeface="Microsoft YaHei" panose="020B0503020204020204" pitchFamily="34" charset="-122"/>
              </a:rPr>
              <a:t>）</a:t>
            </a:r>
            <a:endParaRPr lang="zh-CN" altLang="en-US" sz="2400" b="0" i="0" dirty="0">
              <a:solidFill>
                <a:srgbClr val="333333"/>
              </a:solidFill>
              <a:effectLst/>
              <a:latin typeface="Microsoft YaHei" panose="020B0503020204020204" pitchFamily="34" charset="-122"/>
              <a:ea typeface="Microsoft YaHei" panose="020B0503020204020204" pitchFamily="34" charset="-122"/>
            </a:endParaRPr>
          </a:p>
          <a:p>
            <a:pPr algn="ctr"/>
            <a:endParaRPr lang="zh-CN" altLang="en-US" sz="2400" b="0" i="0" dirty="0">
              <a:solidFill>
                <a:srgbClr val="333333"/>
              </a:solidFill>
              <a:effectLst/>
              <a:latin typeface="Microsoft YaHei" panose="020B0503020204020204" pitchFamily="34" charset="-122"/>
              <a:ea typeface="Microsoft YaHei" panose="020B0503020204020204" pitchFamily="34" charset="-122"/>
            </a:endParaRPr>
          </a:p>
          <a:p>
            <a:pPr algn="ct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唐</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杜甫</a:t>
            </a:r>
          </a:p>
          <a:p>
            <a:pPr algn="ctr"/>
            <a:endParaRPr lang="zh-CN" altLang="en-US" sz="2400" b="0" i="0" dirty="0">
              <a:solidFill>
                <a:srgbClr val="333333"/>
              </a:solidFill>
              <a:effectLst/>
              <a:latin typeface="Microsoft YaHei" panose="020B0503020204020204" pitchFamily="34" charset="-122"/>
              <a:ea typeface="Microsoft YaHei" panose="020B0503020204020204" pitchFamily="34" charset="-122"/>
            </a:endParaRPr>
          </a:p>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孤月当楼满，寒江动夜扉。</a:t>
            </a:r>
          </a:p>
          <a:p>
            <a:pPr algn="ctr"/>
            <a:r>
              <a:rPr lang="zh-CN" altLang="en-US" sz="2400" b="0" i="0" dirty="0">
                <a:solidFill>
                  <a:srgbClr val="333333"/>
                </a:solidFill>
                <a:effectLst/>
                <a:latin typeface="Microsoft YaHei" panose="020B0503020204020204" pitchFamily="34" charset="-122"/>
                <a:ea typeface="Microsoft YaHei" panose="020B0503020204020204" pitchFamily="34" charset="-122"/>
              </a:rPr>
              <a:t>      委波金不定，照席绮逾依。</a:t>
            </a:r>
            <a:r>
              <a:rPr lang="zh-CN" altLang="en-US" sz="2400" b="0" i="0" baseline="30000" dirty="0">
                <a:solidFill>
                  <a:srgbClr val="333333"/>
                </a:solidFill>
                <a:effectLst/>
                <a:latin typeface="Microsoft YaHei" panose="020B0503020204020204" pitchFamily="34" charset="-122"/>
                <a:ea typeface="Microsoft YaHei" panose="020B0503020204020204" pitchFamily="34" charset="-122"/>
              </a:rPr>
              <a:t>（</a:t>
            </a:r>
            <a:r>
              <a:rPr lang="en-US" altLang="zh-CN" sz="2400" b="0" i="0" baseline="30000" dirty="0">
                <a:solidFill>
                  <a:srgbClr val="333333"/>
                </a:solidFill>
                <a:effectLst/>
                <a:latin typeface="Microsoft YaHei" panose="020B0503020204020204" pitchFamily="34" charset="-122"/>
                <a:ea typeface="Microsoft YaHei" panose="020B0503020204020204" pitchFamily="34" charset="-122"/>
              </a:rPr>
              <a:t>2</a:t>
            </a:r>
            <a:r>
              <a:rPr lang="zh-CN" altLang="en-US" sz="2400" b="0" i="0" baseline="30000" dirty="0">
                <a:solidFill>
                  <a:srgbClr val="333333"/>
                </a:solidFill>
                <a:effectLst/>
                <a:latin typeface="Microsoft YaHei" panose="020B0503020204020204" pitchFamily="34" charset="-122"/>
                <a:ea typeface="Microsoft YaHei" panose="020B0503020204020204" pitchFamily="34" charset="-122"/>
              </a:rPr>
              <a:t>）</a:t>
            </a:r>
            <a:br>
              <a:rPr lang="zh-CN" altLang="en-US" sz="2400" b="0" i="0" dirty="0">
                <a:solidFill>
                  <a:srgbClr val="333333"/>
                </a:solidFill>
                <a:effectLst/>
                <a:latin typeface="Microsoft YaHei" panose="020B0503020204020204" pitchFamily="34" charset="-122"/>
                <a:ea typeface="Microsoft YaHei" panose="020B0503020204020204" pitchFamily="34" charset="-122"/>
              </a:rPr>
            </a:br>
            <a:r>
              <a:rPr lang="zh-CN" altLang="en-US" sz="2400" b="0" i="0" dirty="0">
                <a:solidFill>
                  <a:srgbClr val="333333"/>
                </a:solidFill>
                <a:effectLst/>
                <a:latin typeface="Microsoft YaHei" panose="020B0503020204020204" pitchFamily="34" charset="-122"/>
                <a:ea typeface="Microsoft YaHei" panose="020B0503020204020204" pitchFamily="34" charset="-122"/>
              </a:rPr>
              <a:t>            未缺</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en-US" altLang="zh-CN" sz="2400" baseline="30000" dirty="0">
                <a:solidFill>
                  <a:srgbClr val="333333"/>
                </a:solidFill>
                <a:latin typeface="Microsoft YaHei" panose="020B0503020204020204" pitchFamily="34" charset="-122"/>
                <a:ea typeface="Microsoft YaHei" panose="020B0503020204020204" pitchFamily="34" charset="-122"/>
              </a:rPr>
              <a:t>3</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空山静，高悬列宿</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en-US" altLang="zh-CN" sz="2400" baseline="30000" dirty="0">
                <a:solidFill>
                  <a:srgbClr val="333333"/>
                </a:solidFill>
                <a:latin typeface="Microsoft YaHei" panose="020B0503020204020204" pitchFamily="34" charset="-122"/>
                <a:ea typeface="Microsoft YaHei" panose="020B0503020204020204" pitchFamily="34" charset="-122"/>
              </a:rPr>
              <a:t>4</a:t>
            </a:r>
            <a:r>
              <a:rPr lang="zh-CN" altLang="en-US" sz="2400" baseline="30000" dirty="0">
                <a:solidFill>
                  <a:srgbClr val="333333"/>
                </a:solidFill>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稀。</a:t>
            </a:r>
          </a:p>
          <a:p>
            <a:r>
              <a:rPr lang="zh-CN" altLang="en-US" sz="2400" b="0" i="0" dirty="0">
                <a:solidFill>
                  <a:srgbClr val="333333"/>
                </a:solidFill>
                <a:effectLst/>
                <a:latin typeface="Microsoft YaHei" panose="020B0503020204020204" pitchFamily="34" charset="-122"/>
                <a:ea typeface="Microsoft YaHei" panose="020B0503020204020204" pitchFamily="34" charset="-122"/>
              </a:rPr>
              <a:t>                                           故园松桂发，万里共清辉。</a:t>
            </a:r>
            <a:br>
              <a:rPr lang="zh-CN" altLang="en-US" sz="2400" dirty="0"/>
            </a:br>
            <a:r>
              <a:rPr lang="en-US" altLang="zh-CN" sz="2400" b="0" i="0" dirty="0">
                <a:solidFill>
                  <a:srgbClr val="333333"/>
                </a:solidFill>
                <a:effectLst/>
                <a:latin typeface="Microsoft YaHei" panose="020B0503020204020204" pitchFamily="34" charset="-122"/>
                <a:ea typeface="Microsoft YaHei" panose="020B0503020204020204" pitchFamily="34" charset="-122"/>
              </a:rPr>
              <a:t>8</a:t>
            </a:r>
            <a:r>
              <a:rPr lang="zh-CN" altLang="en-US" sz="2400" b="0" i="0" dirty="0">
                <a:solidFill>
                  <a:srgbClr val="333333"/>
                </a:solidFill>
                <a:effectLst/>
                <a:latin typeface="Microsoft YaHei" panose="020B0503020204020204" pitchFamily="34" charset="-122"/>
                <a:ea typeface="Microsoft YaHei" panose="020B0503020204020204" pitchFamily="34" charset="-122"/>
              </a:rPr>
              <a:t>．这首诗前六句描写了月圆之夜的那几幅画面？请用简洁的语言进行概括。</a:t>
            </a:r>
            <a:br>
              <a:rPr lang="zh-CN" altLang="en-US" dirty="0"/>
            </a:br>
            <a:r>
              <a:rPr lang="zh-CN" altLang="en-US" sz="2800" b="1" dirty="0">
                <a:solidFill>
                  <a:srgbClr val="FF0000"/>
                </a:solidFill>
              </a:rPr>
              <a:t>         孤月当空，清辉满楼；月映寒江，影动柴扉；月洒江波，浮光跃金；月照绮席，光彩交融；月挂空山，万籁俱静；月明中天，疏星寥落。</a:t>
            </a:r>
          </a:p>
        </p:txBody>
      </p:sp>
    </p:spTree>
    <p:extLst>
      <p:ext uri="{BB962C8B-B14F-4D97-AF65-F5344CB8AC3E}">
        <p14:creationId xmlns:p14="http://schemas.microsoft.com/office/powerpoint/2010/main" val="2669210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ts val="4030"/>
              </a:lnSpc>
            </a:pP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续表</a:t>
            </a:r>
          </a:p>
        </p:txBody>
      </p:sp>
      <p:graphicFrame>
        <p:nvGraphicFramePr>
          <p:cNvPr id="3" name="表格 2"/>
          <p:cNvGraphicFramePr/>
          <p:nvPr>
            <p:custDataLst>
              <p:tags r:id="rId1"/>
            </p:custDataLst>
          </p:nvPr>
        </p:nvGraphicFramePr>
        <p:xfrm>
          <a:off x="398780" y="1614170"/>
          <a:ext cx="11258550" cy="3775647"/>
        </p:xfrm>
        <a:graphic>
          <a:graphicData uri="http://schemas.openxmlformats.org/drawingml/2006/table">
            <a:tbl>
              <a:tblPr/>
              <a:tblGrid>
                <a:gridCol w="788035">
                  <a:extLst>
                    <a:ext uri="{9D8B030D-6E8A-4147-A177-3AD203B41FA5}">
                      <a16:colId xmlns:a16="http://schemas.microsoft.com/office/drawing/2014/main" val="20000"/>
                    </a:ext>
                  </a:extLst>
                </a:gridCol>
                <a:gridCol w="10470515">
                  <a:extLst>
                    <a:ext uri="{9D8B030D-6E8A-4147-A177-3AD203B41FA5}">
                      <a16:colId xmlns:a16="http://schemas.microsoft.com/office/drawing/2014/main" val="20001"/>
                    </a:ext>
                  </a:extLst>
                </a:gridCol>
              </a:tblGrid>
              <a:tr h="844550">
                <a:tc>
                  <a:txBody>
                    <a:bodyPr/>
                    <a:lstStyle/>
                    <a:p>
                      <a:pPr indent="0" algn="ctr">
                        <a:lnSpc>
                          <a:spcPct val="15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诗中赏画</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①赏析意象的色彩(明艳、清丽、素雅、黑冷等)。从意象的色彩上感受诗(词)人的情感。如李清照《声声慢》中的“淡酒”“晚来风急”“满地黄花”“梧桐”“细雨”“黄昏”等意象全是冷色调,给人一种凄清、悲苦、孤零零的感觉。②赏析意象组合的特点。从意象的组合方式上感受诗(词)人的情感。动静组合——“明月松间照,清泉石上流。竹喧归浣女,莲动下渔舟”;虚实组合——“春色满园关不住,一枝红杏出墙来”;点面结合——“千山鸟飞绝,万径人踪灭。孤舟蓑立翁,独钓寒江雪”;等等。</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ransition>
    <p:split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266190"/>
            <a:ext cx="11423650" cy="4707255"/>
          </a:xfrm>
          <a:prstGeom prst="rect">
            <a:avLst/>
          </a:prstGeom>
          <a:noFill/>
        </p:spPr>
        <p:txBody>
          <a:bodyPr wrap="square" lIns="0" tIns="0" rIns="0" bIns="0" rtlCol="0" anchor="t"/>
          <a:lstStyle/>
          <a:p>
            <a:pPr algn="l" latinLnBrk="1">
              <a:lnSpc>
                <a:spcPts val="4030"/>
              </a:lnSpc>
            </a:pP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续表</a:t>
            </a:r>
          </a:p>
        </p:txBody>
      </p:sp>
      <p:graphicFrame>
        <p:nvGraphicFramePr>
          <p:cNvPr id="3" name="表格 2"/>
          <p:cNvGraphicFramePr/>
          <p:nvPr>
            <p:custDataLst>
              <p:tags r:id="rId1"/>
            </p:custDataLst>
          </p:nvPr>
        </p:nvGraphicFramePr>
        <p:xfrm>
          <a:off x="384175" y="1874520"/>
          <a:ext cx="11258550" cy="3227007"/>
        </p:xfrm>
        <a:graphic>
          <a:graphicData uri="http://schemas.openxmlformats.org/drawingml/2006/table">
            <a:tbl>
              <a:tblPr/>
              <a:tblGrid>
                <a:gridCol w="788035">
                  <a:extLst>
                    <a:ext uri="{9D8B030D-6E8A-4147-A177-3AD203B41FA5}">
                      <a16:colId xmlns:a16="http://schemas.microsoft.com/office/drawing/2014/main" val="20000"/>
                    </a:ext>
                  </a:extLst>
                </a:gridCol>
                <a:gridCol w="10470515">
                  <a:extLst>
                    <a:ext uri="{9D8B030D-6E8A-4147-A177-3AD203B41FA5}">
                      <a16:colId xmlns:a16="http://schemas.microsoft.com/office/drawing/2014/main" val="20001"/>
                    </a:ext>
                  </a:extLst>
                </a:gridCol>
              </a:tblGrid>
              <a:tr h="844550">
                <a:tc>
                  <a:txBody>
                    <a:bodyPr/>
                    <a:lstStyle/>
                    <a:p>
                      <a:pPr indent="0" algn="ctr">
                        <a:lnSpc>
                          <a:spcPct val="15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画中品诗</a:t>
                      </a: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画中品诗,即由形象、画面的色调,剖析诗(词)人的情感思想。根据画面的形、色、动、静等概括意境,描绘图景。读一首诗,先看它描写了什么形象,呈现出一种怎样的色调,并由此推断其蕴含的内在情感。一般而言,色调明丽,画面鲜活,体现的情感就高昂乐观;色调阴暗,画面凄凉,体现的情感就低沉伤感。意境的常用术语:孤寂冷清、雄浑壮阔、萧瑟凄凉、恬静闲适、雄奇优美、生机勃勃、肃杀荒凉、瑰丽雄壮、虚幻缥缈、凄寒萧条、繁华热闹等。</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ransition>
    <p:split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ts val="403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续表</a:t>
            </a:r>
          </a:p>
        </p:txBody>
      </p:sp>
      <p:graphicFrame>
        <p:nvGraphicFramePr>
          <p:cNvPr id="3" name="表格 2"/>
          <p:cNvGraphicFramePr/>
          <p:nvPr>
            <p:custDataLst>
              <p:tags r:id="rId1"/>
            </p:custDataLst>
            <p:extLst>
              <p:ext uri="{D42A27DB-BD31-4B8C-83A1-F6EECF244321}">
                <p14:modId xmlns:p14="http://schemas.microsoft.com/office/powerpoint/2010/main" val="3565676687"/>
              </p:ext>
            </p:extLst>
          </p:nvPr>
        </p:nvGraphicFramePr>
        <p:xfrm>
          <a:off x="398780" y="1543050"/>
          <a:ext cx="11258550" cy="4753230"/>
        </p:xfrm>
        <a:graphic>
          <a:graphicData uri="http://schemas.openxmlformats.org/drawingml/2006/table">
            <a:tbl>
              <a:tblPr/>
              <a:tblGrid>
                <a:gridCol w="1224280">
                  <a:extLst>
                    <a:ext uri="{9D8B030D-6E8A-4147-A177-3AD203B41FA5}">
                      <a16:colId xmlns:a16="http://schemas.microsoft.com/office/drawing/2014/main" val="20000"/>
                    </a:ext>
                  </a:extLst>
                </a:gridCol>
                <a:gridCol w="10034270">
                  <a:extLst>
                    <a:ext uri="{9D8B030D-6E8A-4147-A177-3AD203B41FA5}">
                      <a16:colId xmlns:a16="http://schemas.microsoft.com/office/drawing/2014/main" val="20001"/>
                    </a:ext>
                  </a:extLst>
                </a:gridCol>
              </a:tblGrid>
              <a:tr h="844550">
                <a:tc>
                  <a:txBody>
                    <a:bodyPr/>
                    <a:lstStyle/>
                    <a:p>
                      <a:pPr indent="0" algn="ctr">
                        <a:lnSpc>
                          <a:spcPct val="12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缘景明情</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20000"/>
                        </a:lnSpc>
                        <a:buNone/>
                      </a:pPr>
                      <a:r>
                        <a:rPr lang="en-US" sz="2400" b="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①借助意象,品味意境。</a:t>
                      </a:r>
                    </a:p>
                    <a:p>
                      <a:pPr indent="0">
                        <a:lnSpc>
                          <a:spcPct val="12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意境是诗(词)人主观情感与自然客观物象融合的整体。品味意境需要借助意象。</a:t>
                      </a:r>
                    </a:p>
                    <a:p>
                      <a:pPr marL="0" indent="0" algn="l" defTabSz="914400" rtl="0" eaLnBrk="1" latinLnBrk="0" hangingPunct="1">
                        <a:lnSpc>
                          <a:spcPct val="12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lang="en-US" sz="2400" b="0" kern="12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②借助意象,体味情感。</a:t>
                      </a:r>
                    </a:p>
                    <a:p>
                      <a:pPr indent="0">
                        <a:lnSpc>
                          <a:spcPct val="12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诗(词)的情</a:t>
                      </a: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a:t>
                      </a: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景是水乳交融的。对诗(词)情感的把握离不开对意象的理解。考生先要理解意象本身的特点,再注意意象的有关修饰语,这对把握诗(词)的情感很有帮助。</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44550">
                <a:tc>
                  <a:txBody>
                    <a:bodyPr/>
                    <a:lstStyle/>
                    <a:p>
                      <a:pPr indent="0" algn="ctr">
                        <a:lnSpc>
                          <a:spcPct val="12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双层挖掘</a:t>
                      </a: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2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古代诗词通常是感情深沉、含而不露、富有哲理的,在表面意义之下,考生还可以挖掘到其深层含义,这正是诗(词)人要表达的主题。如李白的《早发白帝城》,从字面看是写一段行程水流急,船行快,实质是写诗人被赦时心情的轻松和愉悦。</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225550"/>
            <a:ext cx="11423650" cy="4747895"/>
          </a:xfrm>
          <a:prstGeom prst="rect">
            <a:avLst/>
          </a:prstGeom>
          <a:noFill/>
        </p:spPr>
        <p:txBody>
          <a:bodyPr wrap="square" lIns="0" tIns="0" rIns="0" bIns="0" rtlCol="0" anchor="t"/>
          <a:lstStyle/>
          <a:p>
            <a:pPr algn="l" latinLnBrk="1">
              <a:lnSpc>
                <a:spcPct val="12000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四、答题步骤</a:t>
            </a:r>
          </a:p>
          <a:p>
            <a:pPr algn="l" latinLnBrk="1">
              <a:lnSpc>
                <a:spcPct val="15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1.找意象,组画面。</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(描绘诗&lt;词&gt;中展现的图景)考生应抓住诗(词)中的主要景物,用自己的语言再现画面。描述时一要忠实于原诗(词),二要用自己的联想和想象再创造,力求语言优美。</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2.析特点,设意境。</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概括景物所营造的氛围特点)抓住描述意象的关键性词语,把握意象的自身特征及特殊内涵,找到多个意象的共同特征,进而概括出意境的特色。概括时一般用两个双音节词,如孤寂冷清、恬静优美、雄浑壮阔、萧瑟凄凉等,注意所用语言要能准确地体现景物的特点和情调。</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3"/>
            <a:ext cx="11423904" cy="4856925"/>
          </a:xfrm>
          <a:prstGeom prst="rect">
            <a:avLst/>
          </a:prstGeom>
          <a:noFill/>
        </p:spPr>
        <p:txBody>
          <a:bodyPr wrap="square" lIns="0" tIns="0" rIns="0" bIns="0" rtlCol="0" anchor="t"/>
          <a:lstStyle/>
          <a:p>
            <a:pPr algn="ctr" latinLnBrk="1">
              <a:lnSpc>
                <a:spcPts val="432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8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8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学习任务2:鉴赏古代诗歌的形象</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p>
          <a:p>
            <a:pPr algn="ctr" latinLnBrk="1">
              <a:lnSpc>
                <a:spcPts val="432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题型1:鉴赏人物形象</a:t>
            </a:r>
          </a:p>
          <a:p>
            <a:pPr algn="l" latinLnBrk="1">
              <a:lnSpc>
                <a:spcPts val="432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一、定义及常见类型</a:t>
            </a:r>
          </a:p>
          <a:p>
            <a:pPr algn="l" latinLnBrk="1">
              <a:lnSpc>
                <a:spcPts val="432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诗歌中的人物形象是诗歌作品创造出来的生动具体的、寄寓诗(词)人生活理想和思想感情的艺术形象,分为诗(词)人塑造的艺术形象和抒情主人公形象。</a:t>
            </a:r>
          </a:p>
          <a:p>
            <a:pPr algn="ctr" latinLnBrk="1">
              <a:lnSpc>
                <a:spcPts val="432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古诗中常见的人物形象</a:t>
            </a:r>
          </a:p>
          <a:p>
            <a:pPr algn="l" latinLnBrk="1">
              <a:lnSpc>
                <a:spcPts val="4320"/>
              </a:lnSpc>
            </a:pPr>
            <a:endPar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graphicFrame>
        <p:nvGraphicFramePr>
          <p:cNvPr id="3" name="表格 2"/>
          <p:cNvGraphicFramePr/>
          <p:nvPr>
            <p:custDataLst>
              <p:tags r:id="rId1"/>
            </p:custDataLst>
          </p:nvPr>
        </p:nvGraphicFramePr>
        <p:xfrm>
          <a:off x="448310" y="4231640"/>
          <a:ext cx="11193145" cy="2064894"/>
        </p:xfrm>
        <a:graphic>
          <a:graphicData uri="http://schemas.openxmlformats.org/drawingml/2006/table">
            <a:tbl>
              <a:tblPr/>
              <a:tblGrid>
                <a:gridCol w="2051685">
                  <a:extLst>
                    <a:ext uri="{9D8B030D-6E8A-4147-A177-3AD203B41FA5}">
                      <a16:colId xmlns:a16="http://schemas.microsoft.com/office/drawing/2014/main" val="20000"/>
                    </a:ext>
                  </a:extLst>
                </a:gridCol>
                <a:gridCol w="9141460">
                  <a:extLst>
                    <a:ext uri="{9D8B030D-6E8A-4147-A177-3AD203B41FA5}">
                      <a16:colId xmlns:a16="http://schemas.microsoft.com/office/drawing/2014/main" val="20001"/>
                    </a:ext>
                  </a:extLst>
                </a:gridCol>
              </a:tblGrid>
              <a:tr h="297180">
                <a:tc>
                  <a:txBody>
                    <a:bodyPr/>
                    <a:lstStyle/>
                    <a:p>
                      <a:pPr indent="0" algn="ctr">
                        <a:lnSpc>
                          <a:spcPct val="150000"/>
                        </a:lnSpc>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类型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示例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960">
                <a:tc>
                  <a:txBody>
                    <a:bodyPr/>
                    <a:lstStyle/>
                    <a:p>
                      <a:pPr indent="0">
                        <a:lnSpc>
                          <a:spcPct val="15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傲视权贵、傲岸不羁的形象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如李白。“安能摧眉折腰事权贵,使我不得开心颜”表现了李白淡泊名利、傲视权贵的思想,塑造了一个不慕权贵、豪放洒脱、傲岸不羁的形象。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407160"/>
            <a:ext cx="11423650" cy="3623945"/>
          </a:xfrm>
          <a:prstGeom prst="rect">
            <a:avLst/>
          </a:prstGeom>
          <a:noFill/>
        </p:spPr>
        <p:txBody>
          <a:bodyPr wrap="square" lIns="0" tIns="0" rIns="0" bIns="0" rtlCol="0" anchor="t"/>
          <a:lstStyle/>
          <a:p>
            <a:pPr algn="l" latinLnBrk="1">
              <a:lnSpc>
                <a:spcPct val="15000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3.表感情,明作用。</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分析诗&lt;词&gt;人的思想感情)根据意境氛围的特点来分析诗(词)人的思想感情或景物暗含的寓意。答题时应尽量点明诗歌描绘的意象和意境所表达的情感,点明其在创设背景、表情达意、表现人物性格方面的作用。答案要具体,切忌空洞,比如只答“表达了诗人感伤的情怀”是不行的,应答出“为什么感伤”。(有时这几步需要合在一起作答,具体作答时,考生要根据题目要求灵活处理)</a:t>
            </a:r>
          </a:p>
        </p:txBody>
      </p:sp>
    </p:spTree>
  </p:cSld>
  <p:clrMapOvr>
    <a:masterClrMapping/>
  </p:clrMapOvr>
  <p:transition>
    <p:split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ct val="12000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(2021年天津卷)阅读下面这首宋词,回答后面的题目。</a:t>
            </a:r>
          </a:p>
          <a:p>
            <a:pPr algn="ctr" latinLnBrk="1">
              <a:lnSpc>
                <a:spcPct val="150000"/>
              </a:lnSpc>
            </a:pPr>
            <a:r>
              <a:rPr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念奴娇·用傅安道和朱希真梅词韵</a:t>
            </a:r>
          </a:p>
          <a:p>
            <a:pPr algn="ctr" latinLnBrk="1">
              <a:lnSpc>
                <a:spcPct val="150000"/>
              </a:lnSpc>
            </a:pPr>
            <a:r>
              <a:rPr sz="2400" dirty="0">
                <a:solidFill>
                  <a:srgbClr val="000000"/>
                </a:solidFill>
                <a:latin typeface="仿宋" panose="02010609060101010101" charset="-122"/>
                <a:ea typeface="仿宋" panose="02010609060101010101" charset="-122"/>
                <a:cs typeface="Times New Roman" panose="02020603050405020304" pitchFamily="34" charset="-120"/>
                <a:sym typeface="+mn-ea"/>
              </a:rPr>
              <a:t>朱　熹</a:t>
            </a:r>
          </a:p>
          <a:p>
            <a:pPr algn="l" latinLnBrk="1">
              <a:lnSpc>
                <a:spcPct val="15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楷体" panose="02010609060101010101" charset="-122"/>
                <a:ea typeface="楷体" panose="02010609060101010101" charset="-122"/>
                <a:cs typeface="楷体" panose="02010609060101010101" charset="-122"/>
                <a:sym typeface="+mn-ea"/>
              </a:rPr>
              <a:t>临风一笑,问群芳、谁是真香纯白?独立无朋,算只有、姑射</a:t>
            </a:r>
            <a:r>
              <a:rPr sz="2400" baseline="30000" dirty="0">
                <a:solidFill>
                  <a:srgbClr val="000000"/>
                </a:solidFill>
                <a:latin typeface="楷体" panose="02010609060101010101" charset="-122"/>
                <a:ea typeface="楷体" panose="02010609060101010101" charset="-122"/>
                <a:cs typeface="楷体" panose="02010609060101010101" charset="-122"/>
                <a:sym typeface="+mn-ea"/>
              </a:rPr>
              <a:t>【注】</a:t>
            </a:r>
            <a:r>
              <a:rPr sz="2400" dirty="0">
                <a:solidFill>
                  <a:srgbClr val="000000"/>
                </a:solidFill>
                <a:latin typeface="楷体" panose="02010609060101010101" charset="-122"/>
                <a:ea typeface="楷体" panose="02010609060101010101" charset="-122"/>
                <a:cs typeface="楷体" panose="02010609060101010101" charset="-122"/>
                <a:sym typeface="+mn-ea"/>
              </a:rPr>
              <a:t>山头仙客。绝艳谁怜,真心自保,邈与尘缘隔。天然殊胜,不关风露冰雪。</a:t>
            </a:r>
          </a:p>
          <a:p>
            <a:pPr algn="l" latinLnBrk="1">
              <a:lnSpc>
                <a:spcPct val="150000"/>
              </a:lnSpc>
            </a:pPr>
            <a:r>
              <a:rPr lang="en-US" sz="2400" dirty="0">
                <a:solidFill>
                  <a:srgbClr val="000000"/>
                </a:solidFill>
                <a:latin typeface="楷体" panose="02010609060101010101" charset="-122"/>
                <a:ea typeface="楷体" panose="02010609060101010101" charset="-122"/>
                <a:cs typeface="楷体" panose="02010609060101010101" charset="-122"/>
                <a:sym typeface="+mn-ea"/>
              </a:rPr>
              <a:t>    </a:t>
            </a:r>
            <a:r>
              <a:rPr sz="2400" dirty="0" err="1">
                <a:solidFill>
                  <a:srgbClr val="000000"/>
                </a:solidFill>
                <a:latin typeface="楷体" panose="02010609060101010101" charset="-122"/>
                <a:ea typeface="楷体" panose="02010609060101010101" charset="-122"/>
                <a:cs typeface="楷体" panose="02010609060101010101" charset="-122"/>
                <a:sym typeface="+mn-ea"/>
              </a:rPr>
              <a:t>应笑俗李粗桃,无言翻引得、狂蜂轻蝶。争似黄昏闲弄影,清浅一溪霜月。画角吹残,瑶台梦断,直下成休歇。绿阴青子,莫教容易披折</a:t>
            </a:r>
            <a:r>
              <a:rPr sz="2400" dirty="0">
                <a:solidFill>
                  <a:srgbClr val="000000"/>
                </a:solidFill>
                <a:latin typeface="楷体" panose="02010609060101010101" charset="-122"/>
                <a:ea typeface="楷体" panose="02010609060101010101" charset="-122"/>
                <a:cs typeface="楷体" panose="02010609060101010101" charset="-122"/>
                <a:sym typeface="+mn-ea"/>
              </a:rPr>
              <a:t>。</a:t>
            </a:r>
          </a:p>
          <a:p>
            <a:pPr algn="l" latinLnBrk="1">
              <a:lnSpc>
                <a:spcPct val="150000"/>
              </a:lnSpc>
            </a:pPr>
            <a:endParaRPr sz="2400" dirty="0">
              <a:solidFill>
                <a:srgbClr val="000000"/>
              </a:solidFill>
              <a:latin typeface="楷体" panose="02010609060101010101" charset="-122"/>
              <a:ea typeface="楷体" panose="02010609060101010101" charset="-122"/>
              <a:cs typeface="楷体" panose="02010609060101010101" charset="-122"/>
              <a:sym typeface="+mn-ea"/>
            </a:endParaRPr>
          </a:p>
          <a:p>
            <a:pPr algn="l" latinLnBrk="1">
              <a:lnSpc>
                <a:spcPct val="120000"/>
              </a:lnSpc>
            </a:pP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【注】姑射:神话中的山名,神仙所居之处。</a:t>
            </a:r>
          </a:p>
          <a:p>
            <a:pPr algn="l" latinLnBrk="1">
              <a:lnSpc>
                <a:spcPct val="12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pic>
        <p:nvPicPr>
          <p:cNvPr id="434" name="例2.eps" descr="id:2147513550;FounderCES"/>
          <p:cNvPicPr>
            <a:picLocks noChangeAspect="1"/>
          </p:cNvPicPr>
          <p:nvPr>
            <p:custDataLst>
              <p:tags r:id="rId1"/>
            </p:custDataLst>
          </p:nvPr>
        </p:nvPicPr>
        <p:blipFill>
          <a:blip r:embed="rId4"/>
          <a:stretch>
            <a:fillRect/>
          </a:stretch>
        </p:blipFill>
        <p:spPr>
          <a:xfrm>
            <a:off x="327025" y="1074420"/>
            <a:ext cx="541020" cy="249555"/>
          </a:xfrm>
          <a:prstGeom prst="rect">
            <a:avLst/>
          </a:prstGeom>
        </p:spPr>
      </p:pic>
    </p:spTree>
  </p:cSld>
  <p:clrMapOvr>
    <a:masterClrMapping/>
  </p:clrMapOvr>
  <p:transition>
    <p:split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ct val="12000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“黄昏闲弄影,清浅一溪霜月”描绘了怎样的画面?</a:t>
            </a: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黄昏时分,梅花闲展芳姿,月色清凉,倒映在澄清的溪水中。描绘了一幅清雅幽静的画面。</a:t>
            </a:r>
          </a:p>
        </p:txBody>
      </p:sp>
      <p:graphicFrame>
        <p:nvGraphicFramePr>
          <p:cNvPr id="3" name="表格 2"/>
          <p:cNvGraphicFramePr/>
          <p:nvPr>
            <p:custDataLst>
              <p:tags r:id="rId1"/>
            </p:custDataLst>
            <p:extLst>
              <p:ext uri="{D42A27DB-BD31-4B8C-83A1-F6EECF244321}">
                <p14:modId xmlns:p14="http://schemas.microsoft.com/office/powerpoint/2010/main" val="3482130068"/>
              </p:ext>
            </p:extLst>
          </p:nvPr>
        </p:nvGraphicFramePr>
        <p:xfrm>
          <a:off x="981635" y="1672590"/>
          <a:ext cx="9708590" cy="2613534"/>
        </p:xfrm>
        <a:graphic>
          <a:graphicData uri="http://schemas.openxmlformats.org/drawingml/2006/table">
            <a:tbl>
              <a:tblPr/>
              <a:tblGrid>
                <a:gridCol w="1800935">
                  <a:extLst>
                    <a:ext uri="{9D8B030D-6E8A-4147-A177-3AD203B41FA5}">
                      <a16:colId xmlns:a16="http://schemas.microsoft.com/office/drawing/2014/main" val="20000"/>
                    </a:ext>
                  </a:extLst>
                </a:gridCol>
                <a:gridCol w="7907655">
                  <a:extLst>
                    <a:ext uri="{9D8B030D-6E8A-4147-A177-3AD203B41FA5}">
                      <a16:colId xmlns:a16="http://schemas.microsoft.com/office/drawing/2014/main" val="20001"/>
                    </a:ext>
                  </a:extLst>
                </a:gridCol>
              </a:tblGrid>
              <a:tr h="647065">
                <a:tc>
                  <a:txBody>
                    <a:bodyPr/>
                    <a:lstStyle/>
                    <a:p>
                      <a:pPr indent="0">
                        <a:lnSpc>
                          <a:spcPct val="150000"/>
                        </a:lnSpc>
                        <a:buNone/>
                      </a:pPr>
                      <a:r>
                        <a:rPr sz="2400" b="0" dirty="0">
                          <a:solidFill>
                            <a:srgbClr val="7030A0"/>
                          </a:solidFill>
                          <a:latin typeface="Times New Roman" panose="02020603050405020304" pitchFamily="34" charset="0"/>
                          <a:ea typeface="微软雅黑" panose="020B0503020204020204" charset="-122"/>
                          <a:cs typeface="Times New Roman" panose="02020603050405020304" pitchFamily="34" charset="-120"/>
                        </a:rPr>
                        <a:t>第一步:找意象,组画面</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此句选择梅花、清溪和霜月等意象,描写黄昏时分,梅花面对清浅的溪水临水弄影,清澈溪水倒映着天上一轮的明月,和梅花的倩影构成绝美的图景。</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065">
                <a:tc>
                  <a:txBody>
                    <a:bodyPr/>
                    <a:lstStyle/>
                    <a:p>
                      <a:pPr indent="0">
                        <a:lnSpc>
                          <a:spcPct val="150000"/>
                        </a:lnSpc>
                        <a:buNone/>
                      </a:pPr>
                      <a:r>
                        <a:rPr sz="2400" b="0" dirty="0">
                          <a:solidFill>
                            <a:srgbClr val="7030A0"/>
                          </a:solidFill>
                          <a:latin typeface="Times New Roman" panose="02020603050405020304" pitchFamily="34" charset="0"/>
                          <a:ea typeface="微软雅黑" panose="020B0503020204020204" charset="-122"/>
                          <a:cs typeface="Times New Roman" panose="02020603050405020304" pitchFamily="34" charset="-120"/>
                        </a:rPr>
                        <a:t>第二步:析特点,设意境</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整个画面清幽雅致,澄澈人心。</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 calcmode="lin" valueType="num">
                                      <p:cBhvr additive="base">
                                        <p:cTn id="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ctr" latinLnBrk="1">
              <a:lnSpc>
                <a:spcPct val="12000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题型3:鉴赏事物形象</a:t>
            </a:r>
          </a:p>
          <a:p>
            <a:pPr algn="l" latinLnBrk="1">
              <a:lnSpc>
                <a:spcPct val="120000"/>
              </a:lnSpc>
            </a:pPr>
            <a:r>
              <a:rPr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一、考法阐释</a:t>
            </a:r>
          </a:p>
          <a:p>
            <a:pPr algn="l" latinLnBrk="1">
              <a:lnSpc>
                <a:spcPct val="13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事物形象,多指咏物诗或杂诗中的物象。所谓物象,即被诗(词)人人格化了的描写对象。这些物象大多带有诗(词)人的主观色彩,曲折地表现诗(词)人的品格和思想感情。“托物言志”是其常用的表达技巧,明确“物”的特征,找出“志”的内容,是鉴赏事物形象的两个关键要素。</a:t>
            </a:r>
          </a:p>
          <a:p>
            <a:pPr algn="l" latinLnBrk="1">
              <a:lnSpc>
                <a:spcPct val="130000"/>
              </a:lnSpc>
            </a:pPr>
            <a:r>
              <a:rPr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二、典例示范</a:t>
            </a:r>
          </a:p>
          <a:p>
            <a:pPr algn="l" latinLnBrk="1">
              <a:lnSpc>
                <a:spcPct val="12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1.(2021年天津卷)请指出词人借梅花寄托了怎样的理想人格。</a:t>
            </a:r>
          </a:p>
          <a:p>
            <a:pPr algn="l" latinLnBrk="1">
              <a:lnSpc>
                <a:spcPct val="12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2.(2020年新高考Ⅰ卷)诗的颈联写到峨眉、岘首两座山,对表达离情有何作用?请简要分析。</a:t>
            </a:r>
          </a:p>
          <a:p>
            <a:pPr algn="l" latinLnBrk="1">
              <a:lnSpc>
                <a:spcPct val="12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3.(2013年山东卷)三、四两句中的“烟”有哪些特点?诗人是如何描写的?</a:t>
            </a:r>
          </a:p>
          <a:p>
            <a:pPr algn="l" latinLnBrk="1">
              <a:lnSpc>
                <a:spcPct val="12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4.(2013年江西卷)概括“兰”“蕙”“菊”三种意象的共同内涵。</a:t>
            </a:r>
          </a:p>
          <a:p>
            <a:pPr algn="l" latinLnBrk="1">
              <a:lnSpc>
                <a:spcPct val="13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3F78BDF-6F57-852D-C79C-86745EFDDDFE}"/>
              </a:ext>
            </a:extLst>
          </p:cNvPr>
          <p:cNvSpPr txBox="1"/>
          <p:nvPr/>
        </p:nvSpPr>
        <p:spPr>
          <a:xfrm>
            <a:off x="490451" y="1163782"/>
            <a:ext cx="11463251" cy="5632311"/>
          </a:xfrm>
          <a:prstGeom prst="rect">
            <a:avLst/>
          </a:prstGeom>
          <a:noFill/>
        </p:spPr>
        <p:txBody>
          <a:bodyPr wrap="square" rtlCol="0">
            <a:spAutoFit/>
          </a:bodyPr>
          <a:lstStyle/>
          <a:p>
            <a:pPr algn="ctr"/>
            <a:r>
              <a:rPr lang="zh-CN" altLang="en-US" b="0" i="0" dirty="0">
                <a:solidFill>
                  <a:srgbClr val="1E1E1E"/>
                </a:solidFill>
                <a:effectLst/>
                <a:latin typeface="宋体" panose="02010600030101010101" pitchFamily="2" charset="-122"/>
                <a:ea typeface="宋体" panose="02010600030101010101" pitchFamily="2" charset="-122"/>
              </a:rPr>
              <a:t>念奴娇   用傅安道和朱希真梅词韵     </a:t>
            </a:r>
            <a:r>
              <a:rPr lang="en-US" altLang="zh-CN" b="0" i="0" dirty="0">
                <a:solidFill>
                  <a:srgbClr val="1E1E1E"/>
                </a:solidFill>
                <a:effectLst/>
                <a:latin typeface="宋体" panose="02010600030101010101" pitchFamily="2" charset="-122"/>
                <a:ea typeface="宋体" panose="02010600030101010101" pitchFamily="2" charset="-122"/>
              </a:rPr>
              <a:t>[</a:t>
            </a:r>
            <a:r>
              <a:rPr lang="zh-CN" altLang="en-US" b="0" i="0" dirty="0">
                <a:solidFill>
                  <a:srgbClr val="1E1E1E"/>
                </a:solidFill>
                <a:effectLst/>
                <a:latin typeface="宋体" panose="02010600030101010101" pitchFamily="2" charset="-122"/>
                <a:ea typeface="宋体" panose="02010600030101010101" pitchFamily="2" charset="-122"/>
              </a:rPr>
              <a:t>宋</a:t>
            </a:r>
            <a:r>
              <a:rPr lang="en-US" altLang="zh-CN" b="0" i="0" dirty="0">
                <a:solidFill>
                  <a:srgbClr val="1E1E1E"/>
                </a:solidFill>
                <a:effectLst/>
                <a:latin typeface="宋体" panose="02010600030101010101" pitchFamily="2" charset="-122"/>
                <a:ea typeface="宋体" panose="02010600030101010101" pitchFamily="2" charset="-122"/>
              </a:rPr>
              <a:t>]</a:t>
            </a:r>
            <a:r>
              <a:rPr lang="zh-CN" altLang="en-US" b="0" i="0" dirty="0">
                <a:solidFill>
                  <a:srgbClr val="1E1E1E"/>
                </a:solidFill>
                <a:effectLst/>
                <a:latin typeface="宋体" panose="02010600030101010101" pitchFamily="2" charset="-122"/>
                <a:ea typeface="宋体" panose="02010600030101010101" pitchFamily="2" charset="-122"/>
              </a:rPr>
              <a:t>朱熹</a:t>
            </a:r>
          </a:p>
          <a:p>
            <a:pPr algn="l"/>
            <a:r>
              <a:rPr lang="zh-CN" altLang="en-US" b="0" i="0" dirty="0">
                <a:solidFill>
                  <a:srgbClr val="1E1E1E"/>
                </a:solidFill>
                <a:effectLst/>
                <a:latin typeface="宋体" panose="02010600030101010101" pitchFamily="2" charset="-122"/>
                <a:ea typeface="宋体" panose="02010600030101010101" pitchFamily="2" charset="-122"/>
              </a:rPr>
              <a:t>临风一笑，问群芳、谁是真香纯白？独立无朋，算只有、姑射</a:t>
            </a:r>
            <a:r>
              <a:rPr lang="zh-CN" altLang="en-US" b="0" i="0" baseline="30000" dirty="0">
                <a:solidFill>
                  <a:srgbClr val="1E1E1E"/>
                </a:solidFill>
                <a:effectLst/>
                <a:latin typeface="宋体" panose="02010600030101010101" pitchFamily="2" charset="-122"/>
                <a:ea typeface="宋体" panose="02010600030101010101" pitchFamily="2" charset="-122"/>
              </a:rPr>
              <a:t>注</a:t>
            </a:r>
            <a:r>
              <a:rPr lang="zh-CN" altLang="en-US" b="0" i="0" dirty="0">
                <a:solidFill>
                  <a:srgbClr val="1E1E1E"/>
                </a:solidFill>
                <a:effectLst/>
                <a:latin typeface="宋体" panose="02010600030101010101" pitchFamily="2" charset="-122"/>
                <a:ea typeface="宋体" panose="02010600030101010101" pitchFamily="2" charset="-122"/>
              </a:rPr>
              <a:t>山头仙客。绝艳谁怜，真心自保，邈与尘缘隔。天然殊胜，不关风露冰雪。    应笑俗李粗桃，无言翻引得、狂蜂轻蝶。争似黄昏闲弄影，清浅一溪霜月。画角吹残，瑶台梦断，直下成休歇。绿阴青子，莫教容易披折。</a:t>
            </a:r>
          </a:p>
          <a:p>
            <a:pPr algn="l"/>
            <a:r>
              <a:rPr lang="en-US" altLang="zh-CN" b="0" i="0" dirty="0">
                <a:solidFill>
                  <a:srgbClr val="1E1E1E"/>
                </a:solidFill>
                <a:effectLst/>
                <a:latin typeface="宋体" panose="02010600030101010101" pitchFamily="2" charset="-122"/>
                <a:ea typeface="宋体" panose="02010600030101010101" pitchFamily="2" charset="-122"/>
              </a:rPr>
              <a:t>[</a:t>
            </a:r>
            <a:r>
              <a:rPr lang="zh-CN" altLang="en-US" b="0" i="0" dirty="0">
                <a:solidFill>
                  <a:srgbClr val="1E1E1E"/>
                </a:solidFill>
                <a:effectLst/>
                <a:latin typeface="宋体" panose="02010600030101010101" pitchFamily="2" charset="-122"/>
                <a:ea typeface="宋体" panose="02010600030101010101" pitchFamily="2" charset="-122"/>
              </a:rPr>
              <a:t>注</a:t>
            </a:r>
            <a:r>
              <a:rPr lang="en-US" altLang="zh-CN" b="0" i="0" dirty="0">
                <a:solidFill>
                  <a:srgbClr val="1E1E1E"/>
                </a:solidFill>
                <a:effectLst/>
                <a:latin typeface="宋体" panose="02010600030101010101" pitchFamily="2" charset="-122"/>
                <a:ea typeface="宋体" panose="02010600030101010101" pitchFamily="2" charset="-122"/>
              </a:rPr>
              <a:t>]</a:t>
            </a:r>
            <a:r>
              <a:rPr lang="zh-CN" altLang="en-US" b="0" i="0" dirty="0">
                <a:solidFill>
                  <a:srgbClr val="1E1E1E"/>
                </a:solidFill>
                <a:effectLst/>
                <a:latin typeface="宋体" panose="02010600030101010101" pitchFamily="2" charset="-122"/>
                <a:ea typeface="宋体" panose="02010600030101010101" pitchFamily="2" charset="-122"/>
              </a:rPr>
              <a:t>姑射：神话中的山名，神仙所居之处。</a:t>
            </a:r>
          </a:p>
          <a:p>
            <a:pPr algn="l"/>
            <a:r>
              <a:rPr lang="zh-CN" altLang="en-US" b="0" i="0" dirty="0">
                <a:solidFill>
                  <a:srgbClr val="1E1E1E"/>
                </a:solidFill>
                <a:effectLst/>
                <a:latin typeface="宋体" panose="02010600030101010101" pitchFamily="2" charset="-122"/>
                <a:ea typeface="宋体" panose="02010600030101010101" pitchFamily="2" charset="-122"/>
              </a:rPr>
              <a:t>（</a:t>
            </a:r>
            <a:r>
              <a:rPr lang="en-US" altLang="zh-CN" b="0" i="0" dirty="0">
                <a:solidFill>
                  <a:srgbClr val="1E1E1E"/>
                </a:solidFill>
                <a:effectLst/>
                <a:latin typeface="宋体" panose="02010600030101010101" pitchFamily="2" charset="-122"/>
                <a:ea typeface="宋体" panose="02010600030101010101" pitchFamily="2" charset="-122"/>
              </a:rPr>
              <a:t>1</a:t>
            </a:r>
            <a:r>
              <a:rPr lang="zh-CN" altLang="en-US" b="0" i="0" dirty="0">
                <a:solidFill>
                  <a:srgbClr val="1E1E1E"/>
                </a:solidFill>
                <a:effectLst/>
                <a:latin typeface="宋体" panose="02010600030101010101" pitchFamily="2" charset="-122"/>
                <a:ea typeface="宋体" panose="02010600030101010101" pitchFamily="2" charset="-122"/>
              </a:rPr>
              <a:t>）下列对这首词的理解和赏析，不恰当的一项是（</a:t>
            </a:r>
            <a:r>
              <a:rPr lang="en-US" altLang="zh-CN" b="0" i="0" dirty="0">
                <a:solidFill>
                  <a:srgbClr val="1E1E1E"/>
                </a:solidFill>
                <a:effectLst/>
                <a:latin typeface="宋体" panose="02010600030101010101" pitchFamily="2" charset="-122"/>
                <a:ea typeface="宋体" panose="02010600030101010101" pitchFamily="2" charset="-122"/>
              </a:rPr>
              <a:t>3</a:t>
            </a:r>
            <a:r>
              <a:rPr lang="zh-CN" altLang="en-US" b="0" i="0" dirty="0">
                <a:solidFill>
                  <a:srgbClr val="1E1E1E"/>
                </a:solidFill>
                <a:effectLst/>
                <a:latin typeface="宋体" panose="02010600030101010101" pitchFamily="2" charset="-122"/>
                <a:ea typeface="宋体" panose="02010600030101010101" pitchFamily="2" charset="-122"/>
              </a:rPr>
              <a:t>分）（    ）</a:t>
            </a:r>
          </a:p>
          <a:p>
            <a:pPr algn="l"/>
            <a:r>
              <a:rPr lang="en-US" altLang="zh-CN" b="0" i="0" dirty="0">
                <a:solidFill>
                  <a:srgbClr val="1E1E1E"/>
                </a:solidFill>
                <a:effectLst/>
                <a:latin typeface="宋体" panose="02010600030101010101" pitchFamily="2" charset="-122"/>
                <a:ea typeface="宋体" panose="02010600030101010101" pitchFamily="2" charset="-122"/>
              </a:rPr>
              <a:t>A</a:t>
            </a:r>
            <a:r>
              <a:rPr lang="zh-CN" altLang="en-US" b="0" i="0" dirty="0">
                <a:solidFill>
                  <a:srgbClr val="1E1E1E"/>
                </a:solidFill>
                <a:effectLst/>
                <a:latin typeface="宋体" panose="02010600030101010101" pitchFamily="2" charset="-122"/>
                <a:ea typeface="宋体" panose="02010600030101010101" pitchFamily="2" charset="-122"/>
              </a:rPr>
              <a:t>．“和”，即和韵，是诗词写作的一种方式。这首词就是朱熹依照傅安道和朱希真梅花词的韵而创作的。</a:t>
            </a:r>
          </a:p>
          <a:p>
            <a:pPr algn="l"/>
            <a:r>
              <a:rPr lang="en-US" altLang="zh-CN" b="0" i="0" dirty="0">
                <a:solidFill>
                  <a:srgbClr val="1E1E1E"/>
                </a:solidFill>
                <a:effectLst/>
                <a:latin typeface="宋体" panose="02010600030101010101" pitchFamily="2" charset="-122"/>
                <a:ea typeface="宋体" panose="02010600030101010101" pitchFamily="2" charset="-122"/>
              </a:rPr>
              <a:t>B</a:t>
            </a:r>
            <a:r>
              <a:rPr lang="zh-CN" altLang="en-US" b="0" i="0" dirty="0">
                <a:solidFill>
                  <a:srgbClr val="1E1E1E"/>
                </a:solidFill>
                <a:effectLst/>
                <a:latin typeface="宋体" panose="02010600030101010101" pitchFamily="2" charset="-122"/>
                <a:ea typeface="宋体" panose="02010600030101010101" pitchFamily="2" charset="-122"/>
              </a:rPr>
              <a:t>．词的开篇运用拟人手法，并以问句提起，将梅花与“群芳”比较，突出梅花的清香与洁白。</a:t>
            </a:r>
          </a:p>
          <a:p>
            <a:pPr algn="l"/>
            <a:r>
              <a:rPr lang="en-US" altLang="zh-CN" b="0" i="0" dirty="0">
                <a:solidFill>
                  <a:srgbClr val="1E1E1E"/>
                </a:solidFill>
                <a:effectLst/>
                <a:latin typeface="宋体" panose="02010600030101010101" pitchFamily="2" charset="-122"/>
                <a:ea typeface="宋体" panose="02010600030101010101" pitchFamily="2" charset="-122"/>
              </a:rPr>
              <a:t>C</a:t>
            </a:r>
            <a:r>
              <a:rPr lang="zh-CN" altLang="en-US" b="0" i="0" dirty="0">
                <a:solidFill>
                  <a:srgbClr val="1E1E1E"/>
                </a:solidFill>
                <a:effectLst/>
                <a:latin typeface="宋体" panose="02010600030101010101" pitchFamily="2" charset="-122"/>
                <a:ea typeface="宋体" panose="02010600030101010101" pitchFamily="2" charset="-122"/>
              </a:rPr>
              <a:t>．词中写梅花美艳无比，与姑射山仙人相伴；“风露冰雪”的考验赋予了梅花不同寻常的韵致。</a:t>
            </a:r>
          </a:p>
          <a:p>
            <a:pPr algn="l"/>
            <a:r>
              <a:rPr lang="en-US" altLang="zh-CN" b="0" i="0" dirty="0">
                <a:solidFill>
                  <a:srgbClr val="1E1E1E"/>
                </a:solidFill>
                <a:effectLst/>
                <a:latin typeface="宋体" panose="02010600030101010101" pitchFamily="2" charset="-122"/>
                <a:ea typeface="宋体" panose="02010600030101010101" pitchFamily="2" charset="-122"/>
              </a:rPr>
              <a:t>D</a:t>
            </a:r>
            <a:r>
              <a:rPr lang="zh-CN" altLang="en-US" b="0" i="0" dirty="0">
                <a:solidFill>
                  <a:srgbClr val="1E1E1E"/>
                </a:solidFill>
                <a:effectLst/>
                <a:latin typeface="宋体" panose="02010600030101010101" pitchFamily="2" charset="-122"/>
                <a:ea typeface="宋体" panose="02010600030101010101" pitchFamily="2" charset="-122"/>
              </a:rPr>
              <a:t>．“画角”“绿阴”数句，写梅花宁愿休歇凋零，也不愿结出青青的梅子而被人折断梅枝。</a:t>
            </a:r>
          </a:p>
          <a:p>
            <a:pPr algn="l"/>
            <a:r>
              <a:rPr lang="zh-CN" altLang="en-US" b="0" i="0" dirty="0">
                <a:solidFill>
                  <a:srgbClr val="1E1E1E"/>
                </a:solidFill>
                <a:effectLst/>
                <a:latin typeface="宋体" panose="02010600030101010101" pitchFamily="2" charset="-122"/>
                <a:ea typeface="宋体" panose="02010600030101010101" pitchFamily="2" charset="-122"/>
              </a:rPr>
              <a:t>（</a:t>
            </a:r>
            <a:r>
              <a:rPr lang="en-US" altLang="zh-CN" b="0" i="0" dirty="0">
                <a:solidFill>
                  <a:srgbClr val="1E1E1E"/>
                </a:solidFill>
                <a:effectLst/>
                <a:latin typeface="宋体" panose="02010600030101010101" pitchFamily="2" charset="-122"/>
                <a:ea typeface="宋体" panose="02010600030101010101" pitchFamily="2" charset="-122"/>
              </a:rPr>
              <a:t>2</a:t>
            </a:r>
            <a:r>
              <a:rPr lang="zh-CN" altLang="en-US" b="0" i="0" dirty="0">
                <a:solidFill>
                  <a:srgbClr val="1E1E1E"/>
                </a:solidFill>
                <a:effectLst/>
                <a:latin typeface="宋体" panose="02010600030101010101" pitchFamily="2" charset="-122"/>
                <a:ea typeface="宋体" panose="02010600030101010101" pitchFamily="2" charset="-122"/>
              </a:rPr>
              <a:t>）“黄昏闲弄影，清浅一溪霜月”描绘了怎样的画面？（</a:t>
            </a:r>
            <a:r>
              <a:rPr lang="en-US" altLang="zh-CN" b="0" i="0" dirty="0">
                <a:solidFill>
                  <a:srgbClr val="1E1E1E"/>
                </a:solidFill>
                <a:effectLst/>
                <a:latin typeface="宋体" panose="02010600030101010101" pitchFamily="2" charset="-122"/>
                <a:ea typeface="宋体" panose="02010600030101010101" pitchFamily="2" charset="-122"/>
              </a:rPr>
              <a:t>2</a:t>
            </a:r>
            <a:r>
              <a:rPr lang="zh-CN" altLang="en-US" b="0" i="0" dirty="0">
                <a:solidFill>
                  <a:srgbClr val="1E1E1E"/>
                </a:solidFill>
                <a:effectLst/>
                <a:latin typeface="宋体" panose="02010600030101010101" pitchFamily="2" charset="-122"/>
                <a:ea typeface="宋体" panose="02010600030101010101" pitchFamily="2" charset="-122"/>
              </a:rPr>
              <a:t>分）</a:t>
            </a:r>
          </a:p>
          <a:p>
            <a:pPr algn="l"/>
            <a:r>
              <a:rPr lang="zh-CN" altLang="en-US" b="0" i="0" dirty="0">
                <a:solidFill>
                  <a:srgbClr val="1E1E1E"/>
                </a:solidFill>
                <a:effectLst/>
                <a:latin typeface="宋体" panose="02010600030101010101" pitchFamily="2" charset="-122"/>
                <a:ea typeface="宋体" panose="02010600030101010101" pitchFamily="2" charset="-122"/>
              </a:rPr>
              <a:t>（</a:t>
            </a:r>
            <a:r>
              <a:rPr lang="en-US" altLang="zh-CN" b="0" i="0" dirty="0">
                <a:solidFill>
                  <a:srgbClr val="1E1E1E"/>
                </a:solidFill>
                <a:effectLst/>
                <a:latin typeface="宋体" panose="02010600030101010101" pitchFamily="2" charset="-122"/>
                <a:ea typeface="宋体" panose="02010600030101010101" pitchFamily="2" charset="-122"/>
              </a:rPr>
              <a:t>3</a:t>
            </a:r>
            <a:r>
              <a:rPr lang="zh-CN" altLang="en-US" b="0" i="0" dirty="0">
                <a:solidFill>
                  <a:srgbClr val="1E1E1E"/>
                </a:solidFill>
                <a:effectLst/>
                <a:latin typeface="宋体" panose="02010600030101010101" pitchFamily="2" charset="-122"/>
                <a:ea typeface="宋体" panose="02010600030101010101" pitchFamily="2" charset="-122"/>
              </a:rPr>
              <a:t>）请指出词人借梅花寄托了怎样的理想人格。（</a:t>
            </a:r>
            <a:r>
              <a:rPr lang="en-US" altLang="zh-CN" b="0" i="0" dirty="0">
                <a:solidFill>
                  <a:srgbClr val="1E1E1E"/>
                </a:solidFill>
                <a:effectLst/>
                <a:latin typeface="宋体" panose="02010600030101010101" pitchFamily="2" charset="-122"/>
                <a:ea typeface="宋体" panose="02010600030101010101" pitchFamily="2" charset="-122"/>
              </a:rPr>
              <a:t>3</a:t>
            </a:r>
            <a:r>
              <a:rPr lang="zh-CN" altLang="en-US" b="0" i="0" dirty="0">
                <a:solidFill>
                  <a:srgbClr val="1E1E1E"/>
                </a:solidFill>
                <a:effectLst/>
                <a:latin typeface="宋体" panose="02010600030101010101" pitchFamily="2" charset="-122"/>
                <a:ea typeface="宋体" panose="02010600030101010101" pitchFamily="2" charset="-122"/>
              </a:rPr>
              <a:t>分）</a:t>
            </a:r>
          </a:p>
          <a:p>
            <a:pPr algn="l"/>
            <a:r>
              <a:rPr lang="zh-CN" altLang="en-US" b="0" i="0" dirty="0">
                <a:solidFill>
                  <a:srgbClr val="1E1E1E"/>
                </a:solidFill>
                <a:effectLst/>
                <a:latin typeface="宋体" panose="02010600030101010101" pitchFamily="2" charset="-122"/>
                <a:ea typeface="宋体" panose="02010600030101010101" pitchFamily="2" charset="-122"/>
              </a:rPr>
              <a:t> </a:t>
            </a:r>
          </a:p>
          <a:p>
            <a:pPr algn="l"/>
            <a:r>
              <a:rPr lang="zh-CN" altLang="en-US" b="0" i="0" dirty="0">
                <a:solidFill>
                  <a:srgbClr val="1E1E1E"/>
                </a:solidFill>
                <a:effectLst/>
                <a:latin typeface="宋体" panose="02010600030101010101" pitchFamily="2" charset="-122"/>
                <a:ea typeface="宋体" panose="02010600030101010101" pitchFamily="2" charset="-122"/>
              </a:rPr>
              <a:t> </a:t>
            </a:r>
          </a:p>
          <a:p>
            <a:pPr algn="l"/>
            <a:r>
              <a:rPr lang="zh-CN" altLang="en-US" b="0" i="0" dirty="0">
                <a:solidFill>
                  <a:srgbClr val="1E1E1E"/>
                </a:solidFill>
                <a:effectLst/>
                <a:latin typeface="宋体" panose="02010600030101010101" pitchFamily="2" charset="-122"/>
                <a:ea typeface="宋体" panose="02010600030101010101" pitchFamily="2" charset="-122"/>
              </a:rPr>
              <a:t> </a:t>
            </a:r>
          </a:p>
          <a:p>
            <a:pPr algn="l"/>
            <a:r>
              <a:rPr lang="zh-CN" altLang="en-US" b="0" i="0" dirty="0">
                <a:solidFill>
                  <a:srgbClr val="1E1E1E"/>
                </a:solidFill>
                <a:effectLst/>
                <a:latin typeface="宋体" panose="02010600030101010101" pitchFamily="2" charset="-122"/>
                <a:ea typeface="宋体" panose="02010600030101010101" pitchFamily="2" charset="-122"/>
              </a:rPr>
              <a:t>答案：</a:t>
            </a:r>
          </a:p>
          <a:p>
            <a:pPr algn="l"/>
            <a:r>
              <a:rPr lang="en-US" altLang="zh-CN" b="0" i="0" dirty="0">
                <a:solidFill>
                  <a:srgbClr val="1E1E1E"/>
                </a:solidFill>
                <a:effectLst/>
                <a:latin typeface="宋体" panose="02010600030101010101" pitchFamily="2" charset="-122"/>
                <a:ea typeface="宋体" panose="02010600030101010101" pitchFamily="2" charset="-122"/>
              </a:rPr>
              <a:t>14</a:t>
            </a:r>
            <a:r>
              <a:rPr lang="zh-CN" altLang="en-US" b="0" i="0" dirty="0">
                <a:solidFill>
                  <a:srgbClr val="1E1E1E"/>
                </a:solidFill>
                <a:effectLst/>
                <a:latin typeface="宋体" panose="02010600030101010101" pitchFamily="2" charset="-122"/>
                <a:ea typeface="宋体" panose="02010600030101010101" pitchFamily="2" charset="-122"/>
              </a:rPr>
              <a:t>．（</a:t>
            </a:r>
            <a:r>
              <a:rPr lang="en-US" altLang="zh-CN" b="0" i="0" dirty="0">
                <a:solidFill>
                  <a:srgbClr val="1E1E1E"/>
                </a:solidFill>
                <a:effectLst/>
                <a:latin typeface="宋体" panose="02010600030101010101" pitchFamily="2" charset="-122"/>
                <a:ea typeface="宋体" panose="02010600030101010101" pitchFamily="2" charset="-122"/>
              </a:rPr>
              <a:t>8</a:t>
            </a:r>
            <a:r>
              <a:rPr lang="zh-CN" altLang="en-US" b="0" i="0" dirty="0">
                <a:solidFill>
                  <a:srgbClr val="1E1E1E"/>
                </a:solidFill>
                <a:effectLst/>
                <a:latin typeface="宋体" panose="02010600030101010101" pitchFamily="2" charset="-122"/>
                <a:ea typeface="宋体" panose="02010600030101010101" pitchFamily="2" charset="-122"/>
              </a:rPr>
              <a:t>分）（</a:t>
            </a:r>
            <a:r>
              <a:rPr lang="en-US" altLang="zh-CN" b="0" i="0" dirty="0">
                <a:solidFill>
                  <a:srgbClr val="1E1E1E"/>
                </a:solidFill>
                <a:effectLst/>
                <a:latin typeface="宋体" panose="02010600030101010101" pitchFamily="2" charset="-122"/>
                <a:ea typeface="宋体" panose="02010600030101010101" pitchFamily="2" charset="-122"/>
              </a:rPr>
              <a:t>1</a:t>
            </a:r>
            <a:r>
              <a:rPr lang="zh-CN" altLang="en-US" b="0" i="0" dirty="0">
                <a:solidFill>
                  <a:srgbClr val="1E1E1E"/>
                </a:solidFill>
                <a:effectLst/>
                <a:latin typeface="宋体" panose="02010600030101010101" pitchFamily="2" charset="-122"/>
                <a:ea typeface="宋体" panose="02010600030101010101" pitchFamily="2" charset="-122"/>
              </a:rPr>
              <a:t>）</a:t>
            </a:r>
            <a:r>
              <a:rPr lang="en-US" altLang="zh-CN" b="0" i="0" dirty="0">
                <a:solidFill>
                  <a:srgbClr val="1E1E1E"/>
                </a:solidFill>
                <a:effectLst/>
                <a:latin typeface="宋体" panose="02010600030101010101" pitchFamily="2" charset="-122"/>
                <a:ea typeface="宋体" panose="02010600030101010101" pitchFamily="2" charset="-122"/>
              </a:rPr>
              <a:t>C</a:t>
            </a:r>
            <a:br>
              <a:rPr lang="en-US" altLang="zh-CN" b="0" i="0" dirty="0">
                <a:solidFill>
                  <a:srgbClr val="1E1E1E"/>
                </a:solidFill>
                <a:effectLst/>
                <a:latin typeface="宋体" panose="02010600030101010101" pitchFamily="2" charset="-122"/>
                <a:ea typeface="宋体" panose="02010600030101010101" pitchFamily="2" charset="-122"/>
              </a:rPr>
            </a:br>
            <a:r>
              <a:rPr lang="zh-CN" altLang="en-US" b="0" i="0" dirty="0">
                <a:solidFill>
                  <a:srgbClr val="1E1E1E"/>
                </a:solidFill>
                <a:effectLst/>
                <a:latin typeface="宋体" panose="02010600030101010101" pitchFamily="2" charset="-122"/>
                <a:ea typeface="宋体" panose="02010600030101010101" pitchFamily="2" charset="-122"/>
              </a:rPr>
              <a:t>（</a:t>
            </a:r>
            <a:r>
              <a:rPr lang="en-US" altLang="zh-CN" b="0" i="0" dirty="0">
                <a:solidFill>
                  <a:srgbClr val="1E1E1E"/>
                </a:solidFill>
                <a:effectLst/>
                <a:latin typeface="宋体" panose="02010600030101010101" pitchFamily="2" charset="-122"/>
                <a:ea typeface="宋体" panose="02010600030101010101" pitchFamily="2" charset="-122"/>
              </a:rPr>
              <a:t>2</a:t>
            </a:r>
            <a:r>
              <a:rPr lang="zh-CN" altLang="en-US" b="0" i="0" dirty="0">
                <a:solidFill>
                  <a:srgbClr val="1E1E1E"/>
                </a:solidFill>
                <a:effectLst/>
                <a:latin typeface="宋体" panose="02010600030101010101" pitchFamily="2" charset="-122"/>
                <a:ea typeface="宋体" panose="02010600030101010101" pitchFamily="2" charset="-122"/>
              </a:rPr>
              <a:t>）黄昏时分，梅花闲展芳姿，月色清凉，倒映在澄莹的溪水中。描绘了一幅清雅幽静的画面。</a:t>
            </a:r>
            <a:br>
              <a:rPr lang="zh-CN" altLang="en-US" b="0" i="0" dirty="0">
                <a:solidFill>
                  <a:srgbClr val="1E1E1E"/>
                </a:solidFill>
                <a:effectLst/>
                <a:latin typeface="宋体" panose="02010600030101010101" pitchFamily="2" charset="-122"/>
                <a:ea typeface="宋体" panose="02010600030101010101" pitchFamily="2" charset="-122"/>
              </a:rPr>
            </a:br>
            <a:r>
              <a:rPr lang="zh-CN" altLang="en-US" b="0" i="0" dirty="0">
                <a:solidFill>
                  <a:srgbClr val="1E1E1E"/>
                </a:solidFill>
                <a:effectLst/>
                <a:latin typeface="宋体" panose="02010600030101010101" pitchFamily="2" charset="-122"/>
                <a:ea typeface="宋体" panose="02010600030101010101" pitchFamily="2" charset="-122"/>
              </a:rPr>
              <a:t>（</a:t>
            </a:r>
            <a:r>
              <a:rPr lang="en-US" altLang="zh-CN" b="0" i="0" dirty="0">
                <a:solidFill>
                  <a:srgbClr val="1E1E1E"/>
                </a:solidFill>
                <a:effectLst/>
                <a:latin typeface="宋体" panose="02010600030101010101" pitchFamily="2" charset="-122"/>
                <a:ea typeface="宋体" panose="02010600030101010101" pitchFamily="2" charset="-122"/>
              </a:rPr>
              <a:t>3</a:t>
            </a:r>
            <a:r>
              <a:rPr lang="zh-CN" altLang="en-US" b="0" i="0" dirty="0">
                <a:solidFill>
                  <a:srgbClr val="1E1E1E"/>
                </a:solidFill>
                <a:effectLst/>
                <a:latin typeface="宋体" panose="02010600030101010101" pitchFamily="2" charset="-122"/>
                <a:ea typeface="宋体" panose="02010600030101010101" pitchFamily="2" charset="-122"/>
              </a:rPr>
              <a:t>）天性高洁，保持本心，特立独行，不同流俗。</a:t>
            </a:r>
          </a:p>
          <a:p>
            <a:endParaRPr lang="zh-CN" altLang="en-US" dirty="0"/>
          </a:p>
        </p:txBody>
      </p:sp>
    </p:spTree>
    <p:extLst>
      <p:ext uri="{BB962C8B-B14F-4D97-AF65-F5344CB8AC3E}">
        <p14:creationId xmlns:p14="http://schemas.microsoft.com/office/powerpoint/2010/main" val="34942859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ct val="120000"/>
              </a:lnSpc>
            </a:pPr>
            <a:r>
              <a:rPr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三、鉴赏事物形象“五关键”</a:t>
            </a:r>
          </a:p>
          <a:p>
            <a:pPr algn="l" latinLnBrk="1">
              <a:lnSpc>
                <a:spcPct val="13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graphicFrame>
        <p:nvGraphicFramePr>
          <p:cNvPr id="3" name="表格 2"/>
          <p:cNvGraphicFramePr/>
          <p:nvPr>
            <p:custDataLst>
              <p:tags r:id="rId1"/>
            </p:custDataLst>
            <p:extLst>
              <p:ext uri="{D42A27DB-BD31-4B8C-83A1-F6EECF244321}">
                <p14:modId xmlns:p14="http://schemas.microsoft.com/office/powerpoint/2010/main" val="1697925821"/>
              </p:ext>
            </p:extLst>
          </p:nvPr>
        </p:nvGraphicFramePr>
        <p:xfrm>
          <a:off x="384175" y="1428750"/>
          <a:ext cx="11131550" cy="5180775"/>
        </p:xfrm>
        <a:graphic>
          <a:graphicData uri="http://schemas.openxmlformats.org/drawingml/2006/table">
            <a:tbl>
              <a:tblPr/>
              <a:tblGrid>
                <a:gridCol w="1414145">
                  <a:extLst>
                    <a:ext uri="{9D8B030D-6E8A-4147-A177-3AD203B41FA5}">
                      <a16:colId xmlns:a16="http://schemas.microsoft.com/office/drawing/2014/main" val="20000"/>
                    </a:ext>
                  </a:extLst>
                </a:gridCol>
                <a:gridCol w="9717405">
                  <a:extLst>
                    <a:ext uri="{9D8B030D-6E8A-4147-A177-3AD203B41FA5}">
                      <a16:colId xmlns:a16="http://schemas.microsoft.com/office/drawing/2014/main" val="20001"/>
                    </a:ext>
                  </a:extLst>
                </a:gridCol>
              </a:tblGrid>
              <a:tr h="2849880">
                <a:tc>
                  <a:txBody>
                    <a:bodyPr/>
                    <a:lstStyle/>
                    <a:p>
                      <a:pPr indent="0" algn="ctr">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熟记特定物象的象征意义</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一个民族由于历史文化、地理环境、风俗习惯等因素,不但有共同的语言,而且形成了共同的心理状态,并表现了对自然或社会某些事物一定的感受方式。因此,考生在阅读古代诗歌时,对于诗(词)中出现的草木花果、鸟兽虫鱼、月露风云等物象,要注意理解沉淀其中的特定意义和文化内涵,这样才能分析事物的象征意义。如《野菊》(杨万里)一诗中赏析“野菊”的形象,就要结合菊花高洁、脱俗的特定含义和文化内涵。</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1685">
                <a:tc>
                  <a:txBody>
                    <a:bodyPr/>
                    <a:lstStyle/>
                    <a:p>
                      <a:pPr indent="0" algn="ctr">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关注色彩色调,辨析物象特征</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sz="2400" b="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①关注时令色彩。</a:t>
                      </a: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古代诗歌中,不同季节的景物往往带有诗(词)人不同的感情色彩。早春的事物是欣欣向荣的,诗(词)人流露出的情感多半是喜悦的;暮春则是感伤、惋惜和留恋的;秋冬则是凄清、肃杀和悲凉的。同时,把握诗歌的基调底色,捕捉形象的典型特征,找到景与情的结合点,有助于考生体味诗歌独特而深邃的意境。</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817245"/>
            <a:ext cx="11423650" cy="5156200"/>
          </a:xfrm>
          <a:prstGeom prst="rect">
            <a:avLst/>
          </a:prstGeom>
          <a:noFill/>
        </p:spPr>
        <p:txBody>
          <a:bodyPr wrap="square" lIns="0" tIns="0" rIns="0" bIns="0" rtlCol="0" anchor="t"/>
          <a:lstStyle/>
          <a:p>
            <a:pPr algn="l" latinLnBrk="1">
              <a:lnSpc>
                <a:spcPct val="120000"/>
              </a:lnSpc>
            </a:pPr>
            <a:r>
              <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续表</a:t>
            </a: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3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graphicFrame>
        <p:nvGraphicFramePr>
          <p:cNvPr id="4" name="表格 3"/>
          <p:cNvGraphicFramePr/>
          <p:nvPr>
            <p:custDataLst>
              <p:tags r:id="rId1"/>
            </p:custDataLst>
            <p:extLst>
              <p:ext uri="{D42A27DB-BD31-4B8C-83A1-F6EECF244321}">
                <p14:modId xmlns:p14="http://schemas.microsoft.com/office/powerpoint/2010/main" val="182534766"/>
              </p:ext>
            </p:extLst>
          </p:nvPr>
        </p:nvGraphicFramePr>
        <p:xfrm>
          <a:off x="384175" y="1311275"/>
          <a:ext cx="11175365" cy="5090733"/>
        </p:xfrm>
        <a:graphic>
          <a:graphicData uri="http://schemas.openxmlformats.org/drawingml/2006/table">
            <a:tbl>
              <a:tblPr/>
              <a:tblGrid>
                <a:gridCol w="1762125">
                  <a:extLst>
                    <a:ext uri="{9D8B030D-6E8A-4147-A177-3AD203B41FA5}">
                      <a16:colId xmlns:a16="http://schemas.microsoft.com/office/drawing/2014/main" val="20000"/>
                    </a:ext>
                  </a:extLst>
                </a:gridCol>
                <a:gridCol w="9413240">
                  <a:extLst>
                    <a:ext uri="{9D8B030D-6E8A-4147-A177-3AD203B41FA5}">
                      <a16:colId xmlns:a16="http://schemas.microsoft.com/office/drawing/2014/main" val="20001"/>
                    </a:ext>
                  </a:extLst>
                </a:gridCol>
              </a:tblGrid>
              <a:tr h="639445">
                <a:tc>
                  <a:txBody>
                    <a:bodyPr/>
                    <a:lstStyle/>
                    <a:p>
                      <a:pPr indent="0" algn="ctr">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关注色彩色调,辨析物象特征</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a:t>
                      </a:r>
                      <a:r>
                        <a:rPr sz="2400" b="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②关注冷暖色调。</a:t>
                      </a: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古诗(词)中所写物象有冷暖之分。暖色调物象流露出的诗(词)人情感往往是喜悦、欢快的,冷色调物象流露出的诗(词)人情感往往是忧郁、愁苦的。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39445">
                <a:tc>
                  <a:txBody>
                    <a:bodyPr/>
                    <a:lstStyle/>
                    <a:p>
                      <a:pPr indent="0" algn="ctr">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解读</a:t>
                      </a:r>
                      <a:r>
                        <a:rPr lang="zh-CN"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艺术</a:t>
                      </a: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手法,把握事物形象</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诗歌的传情达意往往需要借助一定的艺术手法,</a:t>
                      </a:r>
                      <a:r>
                        <a:rPr sz="2400" b="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如比喻、拟人、借代、双关、衬托等修辞手法及托物言志、借景抒情等表达技巧。</a:t>
                      </a: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了解诗歌这方面的特色,有助于加强考生对事物形象的把握。如《野菊》(杨万里)一诗是诗人的托物言志之作,诗人借野外之菊的孤芳自赏、率性自然,表达自己超凡脱俗的追求。</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9445">
                <a:tc>
                  <a:txBody>
                    <a:bodyPr/>
                    <a:lstStyle/>
                    <a:p>
                      <a:pPr indent="0" algn="ctr">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明确解题关键点,把握事物形象特点</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鉴赏物象需要从物人一体的角度来把握事物的特点,如外形、内心世界、品质、感情等。考生可从抓动词、副词,抓抒情、议论句,抓注释,关注隐含信息的关键点入手。</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plit dir="in"/>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941832"/>
            <a:ext cx="11423904" cy="5031740"/>
          </a:xfrm>
          <a:prstGeom prst="rect">
            <a:avLst/>
          </a:prstGeom>
          <a:noFill/>
        </p:spPr>
        <p:txBody>
          <a:bodyPr wrap="square" lIns="0" tIns="0" rIns="0" bIns="0" rtlCol="0" anchor="t"/>
          <a:lstStyle/>
          <a:p>
            <a:pPr algn="l" latinLnBrk="1">
              <a:lnSpc>
                <a:spcPct val="120000"/>
              </a:lnSpc>
            </a:pPr>
            <a:r>
              <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续表</a:t>
            </a: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3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graphicFrame>
        <p:nvGraphicFramePr>
          <p:cNvPr id="4" name="表格 3"/>
          <p:cNvGraphicFramePr/>
          <p:nvPr>
            <p:custDataLst>
              <p:tags r:id="rId1"/>
            </p:custDataLst>
          </p:nvPr>
        </p:nvGraphicFramePr>
        <p:xfrm>
          <a:off x="384175" y="1437005"/>
          <a:ext cx="11175365" cy="4621530"/>
        </p:xfrm>
        <a:graphic>
          <a:graphicData uri="http://schemas.openxmlformats.org/drawingml/2006/table">
            <a:tbl>
              <a:tblPr/>
              <a:tblGrid>
                <a:gridCol w="1762125">
                  <a:extLst>
                    <a:ext uri="{9D8B030D-6E8A-4147-A177-3AD203B41FA5}">
                      <a16:colId xmlns:a16="http://schemas.microsoft.com/office/drawing/2014/main" val="20000"/>
                    </a:ext>
                  </a:extLst>
                </a:gridCol>
                <a:gridCol w="9413240">
                  <a:extLst>
                    <a:ext uri="{9D8B030D-6E8A-4147-A177-3AD203B41FA5}">
                      <a16:colId xmlns:a16="http://schemas.microsoft.com/office/drawing/2014/main" val="20001"/>
                    </a:ext>
                  </a:extLst>
                </a:gridCol>
              </a:tblGrid>
              <a:tr h="4621530">
                <a:tc>
                  <a:txBody>
                    <a:bodyPr/>
                    <a:lstStyle/>
                    <a:p>
                      <a:pPr indent="0" algn="ctr">
                        <a:lnSpc>
                          <a:spcPct val="15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联系诗(词)人自身经历和所处社会环境,揣摩诗(词)人所托之情、所言之志</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世间万物都有多面性,而诗(词)人在咏物时往往“只取一瓢饮”,即只抓住其中的一个特点加以发挥,吟咏成章,再加上不同诗(词)人的处境、性格、思想等的差异,因此虽同咏一“物”,但主题大多各异。例如,唐代有三位诗人都写过咏蝉的诗:被人诬陷入狱的骆宾王,发出的是“露重飞难进,风多响易沉”的“患难人”的心声;仕途蹇滞的李商隐,慨叹的则是“本以高难饱,徒劳恨费声”的“牢骚人”的遭际;而身居高位的虞世南,表达的是“居高声自远,非是藉秋风”的“清华(清高华贵)人”的志得意满。他们都抓住了蝉鸣高远的特点,又都融进了自己的不同感受。</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ransition>
    <p:split dir="in"/>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434465"/>
            <a:ext cx="11423650" cy="3463925"/>
          </a:xfrm>
          <a:prstGeom prst="rect">
            <a:avLst/>
          </a:prstGeom>
          <a:noFill/>
        </p:spPr>
        <p:txBody>
          <a:bodyPr wrap="square" lIns="0" tIns="0" rIns="0" bIns="0" rtlCol="0" anchor="t"/>
          <a:lstStyle/>
          <a:p>
            <a:pPr algn="l" latinLnBrk="1">
              <a:lnSpc>
                <a:spcPct val="150000"/>
              </a:lnSpc>
            </a:pPr>
            <a:r>
              <a:rPr lang="zh-CN"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四、答题步骤</a:t>
            </a:r>
          </a:p>
          <a:p>
            <a:pPr algn="l" latinLnBrk="1">
              <a:lnSpc>
                <a:spcPct val="15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1.分析诗(词)中所描写的物象的外在特征(形态、色泽、特征)和环境特点。</a:t>
            </a:r>
          </a:p>
          <a:p>
            <a:pPr algn="l" latinLnBrk="1">
              <a:lnSpc>
                <a:spcPct val="15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2.挖掘物象的内在品格,抓住物与志的“契合点”。</a:t>
            </a:r>
          </a:p>
          <a:p>
            <a:pPr algn="l" latinLnBrk="1">
              <a:lnSpc>
                <a:spcPct val="15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3.分析诗(词)塑造此形象的意义(体现诗&lt;词&gt;人的某种情操或情感,表达诗&lt;词&gt;人的某种向往或追求&lt;象征或托物言志&gt;)。</a:t>
            </a:r>
          </a:p>
          <a:p>
            <a:pPr algn="l" latinLnBrk="1">
              <a:lnSpc>
                <a:spcPct val="15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 calcmode="lin" valueType="num">
                                      <p:cBhvr additive="base">
                                        <p:cTn id="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255395"/>
            <a:ext cx="11423650" cy="3642995"/>
          </a:xfrm>
          <a:prstGeom prst="rect">
            <a:avLst/>
          </a:prstGeom>
          <a:noFill/>
        </p:spPr>
        <p:txBody>
          <a:bodyPr wrap="square" lIns="0" tIns="0" rIns="0" bIns="0" rtlCol="0" anchor="t"/>
          <a:lstStyle/>
          <a:p>
            <a:pPr algn="l" latinLnBrk="1">
              <a:lnSpc>
                <a:spcPct val="15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(2020年全国Ⅲ卷)阅读下面这首宋诗,完成后面的题目。</a:t>
            </a:r>
          </a:p>
          <a:p>
            <a:pPr algn="ctr" latinLnBrk="1">
              <a:lnSpc>
                <a:spcPct val="150000"/>
              </a:lnSpc>
            </a:pPr>
            <a:r>
              <a:rPr lang="zh-CN"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苦　　笋</a:t>
            </a:r>
          </a:p>
          <a:p>
            <a:pPr algn="ctr" latinLnBrk="1">
              <a:lnSpc>
                <a:spcPct val="150000"/>
              </a:lnSpc>
            </a:pPr>
            <a:r>
              <a:rPr lang="zh-CN" sz="2400" dirty="0">
                <a:solidFill>
                  <a:srgbClr val="000000"/>
                </a:solidFill>
                <a:latin typeface="仿宋" panose="02010609060101010101" charset="-122"/>
                <a:ea typeface="仿宋" panose="02010609060101010101" charset="-122"/>
                <a:cs typeface="Times New Roman" panose="02020603050405020304" pitchFamily="34" charset="-120"/>
                <a:sym typeface="+mn-ea"/>
              </a:rPr>
              <a:t>陆　游</a:t>
            </a:r>
          </a:p>
          <a:p>
            <a:pPr algn="ctr" latinLnBrk="1">
              <a:lnSpc>
                <a:spcPct val="150000"/>
              </a:lnSpc>
            </a:pPr>
            <a:r>
              <a:rPr lang="zh-CN" sz="2400" dirty="0">
                <a:solidFill>
                  <a:srgbClr val="000000"/>
                </a:solidFill>
                <a:latin typeface="楷体" panose="02010609060101010101" charset="-122"/>
                <a:ea typeface="楷体" panose="02010609060101010101" charset="-122"/>
                <a:cs typeface="楷体" panose="02010609060101010101" charset="-122"/>
                <a:sym typeface="+mn-ea"/>
              </a:rPr>
              <a:t>藜藿</a:t>
            </a:r>
            <a:r>
              <a:rPr lang="zh-CN" sz="2400" baseline="30000" dirty="0">
                <a:solidFill>
                  <a:srgbClr val="000000"/>
                </a:solidFill>
                <a:latin typeface="楷体" panose="02010609060101010101" charset="-122"/>
                <a:ea typeface="楷体" panose="02010609060101010101" charset="-122"/>
                <a:cs typeface="楷体" panose="02010609060101010101" charset="-122"/>
                <a:sym typeface="+mn-ea"/>
              </a:rPr>
              <a:t>①</a:t>
            </a:r>
            <a:r>
              <a:rPr lang="zh-CN" sz="2400" dirty="0">
                <a:solidFill>
                  <a:srgbClr val="000000"/>
                </a:solidFill>
                <a:latin typeface="楷体" panose="02010609060101010101" charset="-122"/>
                <a:ea typeface="楷体" panose="02010609060101010101" charset="-122"/>
                <a:cs typeface="楷体" panose="02010609060101010101" charset="-122"/>
                <a:sym typeface="+mn-ea"/>
              </a:rPr>
              <a:t>盘中忽眼明,骈头脱襁白玉婴。</a:t>
            </a:r>
          </a:p>
          <a:p>
            <a:pPr algn="ctr" latinLnBrk="1">
              <a:lnSpc>
                <a:spcPct val="150000"/>
              </a:lnSpc>
            </a:pPr>
            <a:r>
              <a:rPr lang="zh-CN" sz="2400" dirty="0">
                <a:solidFill>
                  <a:srgbClr val="000000"/>
                </a:solidFill>
                <a:latin typeface="楷体" panose="02010609060101010101" charset="-122"/>
                <a:ea typeface="楷体" panose="02010609060101010101" charset="-122"/>
                <a:cs typeface="楷体" panose="02010609060101010101" charset="-122"/>
                <a:sym typeface="+mn-ea"/>
              </a:rPr>
              <a:t>极知耿介种性别,苦节乃与生俱生。</a:t>
            </a:r>
          </a:p>
          <a:p>
            <a:pPr algn="ctr" latinLnBrk="1">
              <a:lnSpc>
                <a:spcPct val="150000"/>
              </a:lnSpc>
            </a:pPr>
            <a:r>
              <a:rPr lang="zh-CN" sz="2400" dirty="0">
                <a:solidFill>
                  <a:srgbClr val="000000"/>
                </a:solidFill>
                <a:latin typeface="楷体" panose="02010609060101010101" charset="-122"/>
                <a:ea typeface="楷体" panose="02010609060101010101" charset="-122"/>
                <a:cs typeface="楷体" panose="02010609060101010101" charset="-122"/>
                <a:sym typeface="+mn-ea"/>
              </a:rPr>
              <a:t>我见魏征殊媚妩</a:t>
            </a:r>
            <a:r>
              <a:rPr lang="zh-CN" sz="2400" baseline="30000" dirty="0">
                <a:solidFill>
                  <a:srgbClr val="000000"/>
                </a:solidFill>
                <a:latin typeface="楷体" panose="02010609060101010101" charset="-122"/>
                <a:ea typeface="楷体" panose="02010609060101010101" charset="-122"/>
                <a:cs typeface="楷体" panose="02010609060101010101" charset="-122"/>
                <a:sym typeface="+mn-ea"/>
              </a:rPr>
              <a:t>②</a:t>
            </a:r>
            <a:r>
              <a:rPr lang="zh-CN" sz="2400" dirty="0">
                <a:solidFill>
                  <a:srgbClr val="000000"/>
                </a:solidFill>
                <a:latin typeface="楷体" panose="02010609060101010101" charset="-122"/>
                <a:ea typeface="楷体" panose="02010609060101010101" charset="-122"/>
                <a:cs typeface="楷体" panose="02010609060101010101" charset="-122"/>
                <a:sym typeface="+mn-ea"/>
              </a:rPr>
              <a:t>,约束儿童勿多取。</a:t>
            </a:r>
          </a:p>
          <a:p>
            <a:pPr algn="ctr" latinLnBrk="1">
              <a:lnSpc>
                <a:spcPct val="150000"/>
              </a:lnSpc>
            </a:pPr>
            <a:r>
              <a:rPr lang="zh-CN" sz="2400" dirty="0">
                <a:solidFill>
                  <a:srgbClr val="000000"/>
                </a:solidFill>
                <a:latin typeface="楷体" panose="02010609060101010101" charset="-122"/>
                <a:ea typeface="楷体" panose="02010609060101010101" charset="-122"/>
                <a:cs typeface="楷体" panose="02010609060101010101" charset="-122"/>
                <a:sym typeface="+mn-ea"/>
              </a:rPr>
              <a:t>人才自古要养成,放使干霄战风雨。</a:t>
            </a:r>
          </a:p>
          <a:p>
            <a:pPr algn="l" latinLnBrk="1">
              <a:lnSpc>
                <a:spcPct val="150000"/>
              </a:lnSpc>
            </a:pPr>
            <a:r>
              <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【注】①藜藿:藜和藿。泛指粗劣的饭菜。②唐太宗曾说,别人认为魏征言行无礼,我却觉得他很妩媚。</a:t>
            </a: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endParaRPr 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pic>
        <p:nvPicPr>
          <p:cNvPr id="436" name="例3.eps" descr="id:2147513581;FounderCES"/>
          <p:cNvPicPr>
            <a:picLocks noChangeAspect="1"/>
          </p:cNvPicPr>
          <p:nvPr>
            <p:custDataLst>
              <p:tags r:id="rId1"/>
            </p:custDataLst>
          </p:nvPr>
        </p:nvPicPr>
        <p:blipFill>
          <a:blip r:embed="rId4"/>
          <a:stretch>
            <a:fillRect/>
          </a:stretch>
        </p:blipFill>
        <p:spPr>
          <a:xfrm>
            <a:off x="488315" y="1490980"/>
            <a:ext cx="547370" cy="25273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2" end="12"/>
                                            </p:txEl>
                                          </p:spTgt>
                                        </p:tgtEl>
                                        <p:attrNameLst>
                                          <p:attrName>style.visibility</p:attrName>
                                        </p:attrNameLst>
                                      </p:cBhvr>
                                      <p:to>
                                        <p:strVal val="visible"/>
                                      </p:to>
                                    </p:set>
                                    <p:anim calcmode="lin" valueType="num">
                                      <p:cBhvr additive="base">
                                        <p:cTn id="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048" y="882001"/>
            <a:ext cx="11423904" cy="4310825"/>
          </a:xfrm>
          <a:prstGeom prst="rect">
            <a:avLst/>
          </a:prstGeom>
          <a:noFill/>
        </p:spPr>
        <p:txBody>
          <a:bodyPr wrap="square" lIns="0" tIns="0" rIns="0" bIns="0" rtlCol="0" anchor="t"/>
          <a:lstStyle/>
          <a:p>
            <a:pPr algn="l" latinLnBrk="1">
              <a:lnSpc>
                <a:spcPts val="4320"/>
              </a:lnSpc>
            </a:pP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p>
          <a:p>
            <a:pPr algn="l" latinLnBrk="1">
              <a:lnSpc>
                <a:spcPts val="4320"/>
              </a:lnSpc>
            </a:pPr>
            <a:endParaRPr lang="en-US" sz="2400" dirty="0"/>
          </a:p>
        </p:txBody>
      </p:sp>
      <p:graphicFrame>
        <p:nvGraphicFramePr>
          <p:cNvPr id="3" name="表格 2"/>
          <p:cNvGraphicFramePr/>
          <p:nvPr>
            <p:custDataLst>
              <p:tags r:id="rId1"/>
            </p:custDataLst>
          </p:nvPr>
        </p:nvGraphicFramePr>
        <p:xfrm>
          <a:off x="396240" y="1438275"/>
          <a:ext cx="11186160" cy="5089083"/>
        </p:xfrm>
        <a:graphic>
          <a:graphicData uri="http://schemas.openxmlformats.org/drawingml/2006/table">
            <a:tbl>
              <a:tblPr/>
              <a:tblGrid>
                <a:gridCol w="1813560">
                  <a:extLst>
                    <a:ext uri="{9D8B030D-6E8A-4147-A177-3AD203B41FA5}">
                      <a16:colId xmlns:a16="http://schemas.microsoft.com/office/drawing/2014/main" val="20000"/>
                    </a:ext>
                  </a:extLst>
                </a:gridCol>
                <a:gridCol w="9372600">
                  <a:extLst>
                    <a:ext uri="{9D8B030D-6E8A-4147-A177-3AD203B41FA5}">
                      <a16:colId xmlns:a16="http://schemas.microsoft.com/office/drawing/2014/main" val="20001"/>
                    </a:ext>
                  </a:extLst>
                </a:gridCol>
              </a:tblGrid>
              <a:tr h="181610">
                <a:tc>
                  <a:txBody>
                    <a:bodyPr/>
                    <a:lstStyle/>
                    <a:p>
                      <a:pPr indent="0" algn="ctr">
                        <a:lnSpc>
                          <a:spcPct val="11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类型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10000"/>
                        </a:lnSpc>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示例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3220">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心忧天下、忧国忧民的形象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如杜甫。“安得广厦千万间,大庇天下寒士俱欢颜!风雨不动安如山。呜呼!何时眼前突兀见此屋,吾庐独破受冻死亦足!”诗人并不仅仅停留在个人的哀怨中,而是推己及人,表现了他忧国忧民的性格。</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4830">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寄情山水、归隐田园的隐者形象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如陶渊明。“采菊东篱下,悠然见南山”展现了悠游自在的隐居生活,表现出诗人对官场的厌恶,对田园生活的喜爱之情。 </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2585">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怀才不遇、壮志难酬的形象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如陈子昂。其《登幽州台歌》写前不见圣贤之君,后不见贤明之主,想到只有天地苍茫无限,不觉悲伤得流下眼泪。塑造了一个空怀报国为民之心却无法施展的怀才不遇的知识分子形象。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3855">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友人送别、思念故乡的形象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10000"/>
                        </a:lnSpc>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如王维。其《九月九日忆山东兄弟》“独在异乡为异客,每逢佳节倍思亲。遥知兄弟登高处,遍插茱萸少一人”,塑造了一个思念故乡亲人的诗人形象。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plit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103630"/>
            <a:ext cx="11423650" cy="3794760"/>
          </a:xfrm>
          <a:prstGeom prst="rect">
            <a:avLst/>
          </a:prstGeom>
          <a:noFill/>
        </p:spPr>
        <p:txBody>
          <a:bodyPr wrap="square" lIns="0" tIns="0" rIns="0" bIns="0" rtlCol="0" anchor="t"/>
          <a:lstStyle/>
          <a:p>
            <a:pPr algn="l" latinLnBrk="1">
              <a:lnSpc>
                <a:spcPct val="15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诗人由苦笋联想到了魏征,这二者有何相似之处?请简要分析。</a:t>
            </a:r>
          </a:p>
          <a:p>
            <a:pPr algn="l" latinLnBrk="1">
              <a:lnSpc>
                <a:spcPct val="15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①历史上的魏征以“犯颜直谏”著称,其言行常常令人难以接受,就像苦笋的滋味并不适口;②苦笋与生俱来的“苦节”,象征耿介的性格,与魏征方正的人格相似,应该得到认可。</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rPr>
              <a:t>     考生先要弄清意象的意思,然后分析诗中“苦笋”的意象有什么特征,再将其特征与魏征的性格特征联系起来,分析其中的相似点。诗中的苦笋具有清淡苦涩的特征,魏征以“犯颜直谏”著称,而这种性格令一般人难以接受,与苦笋的清淡苦涩相似;由“苦节乃与生俱生”与“极知耿介种性别”可知,“苦节”象征了“耿介”,有如魏征“方正的人格”,都是与生俱来的。</a:t>
            </a:r>
          </a:p>
          <a:p>
            <a:pPr algn="l" latinLnBrk="1">
              <a:lnSpc>
                <a:spcPct val="120000"/>
              </a:lnSpc>
            </a:pP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p>
          <a:p>
            <a:pPr algn="l" latinLnBrk="1">
              <a:lnSpc>
                <a:spcPct val="120000"/>
              </a:lnSpc>
            </a:pPr>
            <a:r>
              <a:rPr lang="en-US" altLang="zh-CN"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sym typeface="+mn-ea"/>
              </a:rPr>
              <a:t>    </a:t>
            </a:r>
            <a:endPar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sym typeface="+mn-ea"/>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810260"/>
            <a:ext cx="11423650" cy="4382770"/>
          </a:xfrm>
          <a:prstGeom prst="rect">
            <a:avLst/>
          </a:prstGeom>
          <a:noFill/>
        </p:spPr>
        <p:txBody>
          <a:bodyPr wrap="square" lIns="0" tIns="0" rIns="0" bIns="0" rtlCol="0" anchor="t"/>
          <a:lstStyle/>
          <a:p>
            <a:pPr algn="l" latinLnBrk="1">
              <a:lnSpc>
                <a:spcPts val="4320"/>
              </a:lnSpc>
            </a:pPr>
            <a:r>
              <a:rPr lang="en-US" sz="2400" dirty="0">
                <a:solidFill>
                  <a:srgbClr val="000000"/>
                </a:solidFill>
                <a:latin typeface="宋体" panose="02010600030101010101" pitchFamily="2" charset="-122"/>
                <a:ea typeface="宋体" panose="02010600030101010101" pitchFamily="2" charset="-122"/>
                <a:cs typeface="宋体" panose="02010600030101010101" pitchFamily="34" charset="-120"/>
              </a:rPr>
              <a:t>  </a:t>
            </a:r>
            <a:r>
              <a:rPr lang="zh-CN" alt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续表</a:t>
            </a:r>
          </a:p>
          <a:p>
            <a:pPr algn="l" latinLnBrk="1">
              <a:lnSpc>
                <a:spcPts val="4320"/>
              </a:lnSpc>
            </a:pPr>
            <a:endParaRPr lang="en-US" sz="2400" dirty="0"/>
          </a:p>
        </p:txBody>
      </p:sp>
      <p:graphicFrame>
        <p:nvGraphicFramePr>
          <p:cNvPr id="4" name="表格 3"/>
          <p:cNvGraphicFramePr/>
          <p:nvPr>
            <p:custDataLst>
              <p:tags r:id="rId1"/>
            </p:custDataLst>
          </p:nvPr>
        </p:nvGraphicFramePr>
        <p:xfrm>
          <a:off x="669925" y="1374775"/>
          <a:ext cx="10988675" cy="5080764"/>
        </p:xfrm>
        <a:graphic>
          <a:graphicData uri="http://schemas.openxmlformats.org/drawingml/2006/table">
            <a:tbl>
              <a:tblPr/>
              <a:tblGrid>
                <a:gridCol w="1549400">
                  <a:extLst>
                    <a:ext uri="{9D8B030D-6E8A-4147-A177-3AD203B41FA5}">
                      <a16:colId xmlns:a16="http://schemas.microsoft.com/office/drawing/2014/main" val="20000"/>
                    </a:ext>
                  </a:extLst>
                </a:gridCol>
                <a:gridCol w="9439275">
                  <a:extLst>
                    <a:ext uri="{9D8B030D-6E8A-4147-A177-3AD203B41FA5}">
                      <a16:colId xmlns:a16="http://schemas.microsoft.com/office/drawing/2014/main" val="20001"/>
                    </a:ext>
                  </a:extLst>
                </a:gridCol>
              </a:tblGrid>
              <a:tr h="292100">
                <a:tc>
                  <a:txBody>
                    <a:bodyPr/>
                    <a:lstStyle/>
                    <a:p>
                      <a:pPr algn="ctr" latinLnBrk="1">
                        <a:lnSpc>
                          <a:spcPct val="100000"/>
                        </a:lnSpc>
                        <a:buClrTx/>
                        <a:buSzTx/>
                        <a:buFontTx/>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类型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ctr" latinLnBrk="1">
                        <a:lnSpc>
                          <a:spcPct val="100000"/>
                        </a:lnSpc>
                        <a:buClrTx/>
                        <a:buSzTx/>
                        <a:buFontTx/>
                        <a:buNone/>
                      </a:pPr>
                      <a:r>
                        <a:rPr lang="zh-CN" alt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示例</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2100">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金戈铁马、驰骋沙场的形象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如王昌龄。其《出塞二首(其一)》中有“但使龙城飞将在,不教胡马度阴山”,我们仿佛看到了一位英勇的战士,战争的艰辛与磨难不能改变他保家卫国的雄心壮志。</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3565">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历经磨难、坚持追求的形象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如屈原。其《离骚》中的“亦余心之所善兮,虽九死其犹未悔”“虽体解吾犹未变兮”,再现了诗人不愿同流合污,不低头、不屈服,执着地追求真理的形象。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4200">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胸怀宽广、豪放洒脱的形象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如苏轼。其《定风波》中的“莫听穿林打叶声,何妨吟啸且徐行。竹杖芒鞋轻胜马,谁怕?一蓑烟雨任平生”,让我们看到了词人在风雨中拄着竹杖、穿着芒鞋、吟啸徐行、豪放洒脱的形象。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3565">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寂寞愁苦、身世飘零的形象</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10000"/>
                        </a:lnSpc>
                        <a:buClrTx/>
                        <a:buSzTx/>
                        <a:buFontTx/>
                        <a:buNone/>
                      </a:pPr>
                      <a:r>
                        <a:rPr lang="zh-CN" altLang="en-US" sz="2400" b="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　　如李清照。在《声声慢》中,我们看到了一个流落无依、形影相吊、漂泊江南的词人形象,亡国之痛、孀居之悲、沦落之苦齐上心头。</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pli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_6_BD#10dc35271?segpoint=1&amp;vbadefaultcenterpage=1&amp;parentnodeid=32a5afe07"/>
          <p:cNvSpPr/>
          <p:nvPr/>
        </p:nvSpPr>
        <p:spPr>
          <a:xfrm>
            <a:off x="384175" y="1417320"/>
            <a:ext cx="11423650" cy="3248025"/>
          </a:xfrm>
          <a:prstGeom prst="rect">
            <a:avLst/>
          </a:prstGeom>
          <a:noFill/>
        </p:spPr>
        <p:txBody>
          <a:bodyPr wrap="square" lIns="0" tIns="0" rIns="0" bIns="0" rtlCol="0" anchor="t"/>
          <a:lstStyle/>
          <a:p>
            <a:pPr algn="l" latinLnBrk="1">
              <a:lnSpc>
                <a:spcPct val="150000"/>
              </a:lnSpc>
            </a:pPr>
            <a:r>
              <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二、典例示范</a:t>
            </a:r>
          </a:p>
          <a:p>
            <a:pPr algn="l" latinLnBrk="1">
              <a:lnSpc>
                <a:spcPct val="15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1.(2020年全国Ⅲ卷)诗人由苦笋联想到了魏征,这二者有何相似之处?请简要分析。</a:t>
            </a:r>
          </a:p>
          <a:p>
            <a:pPr algn="l" latinLnBrk="1">
              <a:lnSpc>
                <a:spcPct val="15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2.(2019年浙江卷)全诗是如何运用多种手法塑造李将军的独特形象的?请结合诗句分析。</a:t>
            </a:r>
          </a:p>
          <a:p>
            <a:pPr algn="l" latinLnBrk="1">
              <a:lnSpc>
                <a:spcPct val="15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3.(2017年全国Ⅱ卷)本诗首联表现了诗人什么样的性格?请加以分析。</a:t>
            </a:r>
          </a:p>
          <a:p>
            <a:pPr algn="l" latinLnBrk="1">
              <a:lnSpc>
                <a:spcPct val="150000"/>
              </a:lnSpc>
            </a:pPr>
            <a:r>
              <a:rPr lang="en-US" sz="2400" dirty="0">
                <a:solidFill>
                  <a:srgbClr val="000000"/>
                </a:solidFill>
                <a:latin typeface="Times New Roman" panose="02020603050405020304" pitchFamily="34" charset="0"/>
                <a:ea typeface="微软雅黑" panose="020B0503020204020204" charset="-122"/>
                <a:cs typeface="Times New Roman" panose="02020603050405020304" pitchFamily="34" charset="-120"/>
              </a:rPr>
              <a:t>4.(2014年山东卷)诗中“陈居士”的形象特点是什么?请结合两首诗加以分析。</a:t>
            </a:r>
          </a:p>
          <a:p>
            <a:pPr algn="l" latinLnBrk="1">
              <a:lnSpc>
                <a:spcPct val="150000"/>
              </a:lnSpc>
            </a:pPr>
            <a:endParaRPr lang="en-US" sz="2400" b="1" dirty="0">
              <a:solidFill>
                <a:srgbClr val="000000"/>
              </a:solidFill>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5F36CB5-CF13-B166-5906-6766DADD5360}"/>
              </a:ext>
            </a:extLst>
          </p:cNvPr>
          <p:cNvSpPr txBox="1"/>
          <p:nvPr/>
        </p:nvSpPr>
        <p:spPr>
          <a:xfrm>
            <a:off x="194982" y="275664"/>
            <a:ext cx="11914095" cy="6259855"/>
          </a:xfrm>
          <a:prstGeom prst="rect">
            <a:avLst/>
          </a:prstGeom>
          <a:noFill/>
        </p:spPr>
        <p:txBody>
          <a:bodyPr wrap="square" rtlCol="0">
            <a:spAutoFit/>
          </a:bodyPr>
          <a:lstStyle/>
          <a:p>
            <a:pPr algn="l"/>
            <a:endParaRPr lang="en-US" altLang="zh-CN" b="1" i="0" dirty="0">
              <a:solidFill>
                <a:srgbClr val="1E1E1E"/>
              </a:solidFill>
              <a:effectLst/>
              <a:latin typeface="宋体" panose="02010600030101010101" pitchFamily="2" charset="-122"/>
              <a:ea typeface="宋体" panose="02010600030101010101" pitchFamily="2" charset="-122"/>
            </a:endParaRPr>
          </a:p>
          <a:p>
            <a:pPr algn="l"/>
            <a:r>
              <a:rPr lang="zh-CN" altLang="en-US" b="1" i="0" dirty="0">
                <a:solidFill>
                  <a:srgbClr val="1E1E1E"/>
                </a:solidFill>
                <a:effectLst/>
                <a:latin typeface="宋体" panose="02010600030101010101" pitchFamily="2" charset="-122"/>
                <a:ea typeface="宋体" panose="02010600030101010101" pitchFamily="2" charset="-122"/>
              </a:rPr>
              <a:t>古代诗歌阅读（本题共</a:t>
            </a:r>
            <a:r>
              <a:rPr lang="en-US" altLang="zh-CN" b="1" i="0" dirty="0">
                <a:solidFill>
                  <a:srgbClr val="1E1E1E"/>
                </a:solidFill>
                <a:effectLst/>
                <a:latin typeface="宋体" panose="02010600030101010101" pitchFamily="2" charset="-122"/>
                <a:ea typeface="宋体" panose="02010600030101010101" pitchFamily="2" charset="-122"/>
              </a:rPr>
              <a:t>2</a:t>
            </a:r>
            <a:r>
              <a:rPr lang="zh-CN" altLang="en-US" b="1" i="0" dirty="0">
                <a:solidFill>
                  <a:srgbClr val="1E1E1E"/>
                </a:solidFill>
                <a:effectLst/>
                <a:latin typeface="宋体" panose="02010600030101010101" pitchFamily="2" charset="-122"/>
                <a:ea typeface="宋体" panose="02010600030101010101" pitchFamily="2" charset="-122"/>
              </a:rPr>
              <a:t>小题，</a:t>
            </a:r>
            <a:r>
              <a:rPr lang="en-US" altLang="zh-CN" b="1" i="0" dirty="0">
                <a:solidFill>
                  <a:srgbClr val="1E1E1E"/>
                </a:solidFill>
                <a:effectLst/>
                <a:latin typeface="宋体" panose="02010600030101010101" pitchFamily="2" charset="-122"/>
                <a:ea typeface="宋体" panose="02010600030101010101" pitchFamily="2" charset="-122"/>
              </a:rPr>
              <a:t>9</a:t>
            </a:r>
            <a:r>
              <a:rPr lang="zh-CN" altLang="en-US" b="1" i="0" dirty="0">
                <a:solidFill>
                  <a:srgbClr val="1E1E1E"/>
                </a:solidFill>
                <a:effectLst/>
                <a:latin typeface="宋体" panose="02010600030101010101" pitchFamily="2" charset="-122"/>
                <a:ea typeface="宋体" panose="02010600030101010101" pitchFamily="2" charset="-122"/>
              </a:rPr>
              <a:t>分）</a:t>
            </a:r>
            <a:endParaRPr lang="zh-CN" altLang="en-US" b="0" i="0" dirty="0">
              <a:solidFill>
                <a:srgbClr val="1E1E1E"/>
              </a:solidFill>
              <a:effectLst/>
              <a:latin typeface="宋体" panose="02010600030101010101" pitchFamily="2" charset="-122"/>
              <a:ea typeface="宋体" panose="02010600030101010101" pitchFamily="2" charset="-122"/>
            </a:endParaRPr>
          </a:p>
          <a:p>
            <a:pPr algn="l"/>
            <a:r>
              <a:rPr lang="zh-CN" altLang="en-US" b="0" i="0" dirty="0">
                <a:solidFill>
                  <a:srgbClr val="1E1E1E"/>
                </a:solidFill>
                <a:effectLst/>
                <a:latin typeface="宋体" panose="02010600030101010101" pitchFamily="2" charset="-122"/>
                <a:ea typeface="宋体" panose="02010600030101010101" pitchFamily="2" charset="-122"/>
              </a:rPr>
              <a:t>阅读下面这首宋诗，完成下面小题。</a:t>
            </a:r>
          </a:p>
          <a:p>
            <a:pPr algn="ctr">
              <a:lnSpc>
                <a:spcPct val="150000"/>
              </a:lnSpc>
            </a:pPr>
            <a:r>
              <a:rPr lang="zh-CN" altLang="en-US" b="0" i="0" dirty="0">
                <a:solidFill>
                  <a:srgbClr val="1E1E1E"/>
                </a:solidFill>
                <a:effectLst/>
                <a:latin typeface="宋体" panose="02010600030101010101" pitchFamily="2" charset="-122"/>
                <a:ea typeface="宋体" panose="02010600030101010101" pitchFamily="2" charset="-122"/>
              </a:rPr>
              <a:t>苦笋</a:t>
            </a:r>
          </a:p>
          <a:p>
            <a:pPr algn="ctr">
              <a:lnSpc>
                <a:spcPct val="150000"/>
              </a:lnSpc>
            </a:pPr>
            <a:r>
              <a:rPr lang="zh-CN" altLang="en-US" b="0" i="0" dirty="0">
                <a:solidFill>
                  <a:srgbClr val="1E1E1E"/>
                </a:solidFill>
                <a:effectLst/>
                <a:latin typeface="宋体" panose="02010600030101010101" pitchFamily="2" charset="-122"/>
                <a:ea typeface="宋体" panose="02010600030101010101" pitchFamily="2" charset="-122"/>
              </a:rPr>
              <a:t>陆游</a:t>
            </a:r>
          </a:p>
          <a:p>
            <a:pPr algn="ctr">
              <a:lnSpc>
                <a:spcPct val="150000"/>
              </a:lnSpc>
            </a:pPr>
            <a:r>
              <a:rPr lang="zh-CN" altLang="en-US" b="0" i="0" dirty="0">
                <a:solidFill>
                  <a:srgbClr val="1E1E1E"/>
                </a:solidFill>
                <a:effectLst/>
                <a:latin typeface="宋体" panose="02010600030101010101" pitchFamily="2" charset="-122"/>
                <a:ea typeface="宋体" panose="02010600030101010101" pitchFamily="2" charset="-122"/>
              </a:rPr>
              <a:t>藜藿盘中忽眼明</a:t>
            </a:r>
            <a:r>
              <a:rPr lang="zh-CN" altLang="en-US" b="0" i="0" baseline="30000" dirty="0">
                <a:solidFill>
                  <a:srgbClr val="1E1E1E"/>
                </a:solidFill>
                <a:effectLst/>
                <a:latin typeface="宋体" panose="02010600030101010101" pitchFamily="2" charset="-122"/>
                <a:ea typeface="宋体" panose="02010600030101010101" pitchFamily="2" charset="-122"/>
              </a:rPr>
              <a:t>①</a:t>
            </a:r>
            <a:r>
              <a:rPr lang="zh-CN" altLang="en-US" b="0" i="0" dirty="0">
                <a:solidFill>
                  <a:srgbClr val="1E1E1E"/>
                </a:solidFill>
                <a:effectLst/>
                <a:latin typeface="宋体" panose="02010600030101010101" pitchFamily="2" charset="-122"/>
                <a:ea typeface="宋体" panose="02010600030101010101" pitchFamily="2" charset="-122"/>
              </a:rPr>
              <a:t>，骈头脱襁白玉婴。</a:t>
            </a:r>
          </a:p>
          <a:p>
            <a:pPr algn="ctr">
              <a:lnSpc>
                <a:spcPct val="150000"/>
              </a:lnSpc>
            </a:pPr>
            <a:r>
              <a:rPr lang="zh-CN" altLang="en-US" b="0" i="0" dirty="0">
                <a:solidFill>
                  <a:srgbClr val="1E1E1E"/>
                </a:solidFill>
                <a:effectLst/>
                <a:latin typeface="宋体" panose="02010600030101010101" pitchFamily="2" charset="-122"/>
                <a:ea typeface="宋体" panose="02010600030101010101" pitchFamily="2" charset="-122"/>
              </a:rPr>
              <a:t>极知耿介种性别，苦节乃与生俱生。</a:t>
            </a:r>
          </a:p>
          <a:p>
            <a:pPr algn="ctr">
              <a:lnSpc>
                <a:spcPct val="150000"/>
              </a:lnSpc>
            </a:pPr>
            <a:r>
              <a:rPr lang="zh-CN" altLang="en-US" b="0" i="0" dirty="0">
                <a:solidFill>
                  <a:srgbClr val="1E1E1E"/>
                </a:solidFill>
                <a:effectLst/>
                <a:latin typeface="宋体" panose="02010600030101010101" pitchFamily="2" charset="-122"/>
                <a:ea typeface="宋体" panose="02010600030101010101" pitchFamily="2" charset="-122"/>
              </a:rPr>
              <a:t>我见魏征殊媚妩</a:t>
            </a:r>
            <a:r>
              <a:rPr lang="zh-CN" altLang="en-US" b="0" i="0" baseline="30000" dirty="0">
                <a:solidFill>
                  <a:srgbClr val="1E1E1E"/>
                </a:solidFill>
                <a:effectLst/>
                <a:latin typeface="宋体" panose="02010600030101010101" pitchFamily="2" charset="-122"/>
                <a:ea typeface="宋体" panose="02010600030101010101" pitchFamily="2" charset="-122"/>
              </a:rPr>
              <a:t>②</a:t>
            </a:r>
            <a:r>
              <a:rPr lang="zh-CN" altLang="en-US" b="0" i="0" dirty="0">
                <a:solidFill>
                  <a:srgbClr val="1E1E1E"/>
                </a:solidFill>
                <a:effectLst/>
                <a:latin typeface="宋体" panose="02010600030101010101" pitchFamily="2" charset="-122"/>
                <a:ea typeface="宋体" panose="02010600030101010101" pitchFamily="2" charset="-122"/>
              </a:rPr>
              <a:t>，约束儿童勿多取。</a:t>
            </a:r>
          </a:p>
          <a:p>
            <a:pPr algn="ctr">
              <a:lnSpc>
                <a:spcPct val="150000"/>
              </a:lnSpc>
            </a:pPr>
            <a:r>
              <a:rPr lang="zh-CN" altLang="en-US" b="0" i="0" dirty="0">
                <a:solidFill>
                  <a:srgbClr val="1E1E1E"/>
                </a:solidFill>
                <a:effectLst/>
                <a:latin typeface="宋体" panose="02010600030101010101" pitchFamily="2" charset="-122"/>
                <a:ea typeface="宋体" panose="02010600030101010101" pitchFamily="2" charset="-122"/>
              </a:rPr>
              <a:t>人才自古要养成，放使干霄战风雨。</a:t>
            </a:r>
          </a:p>
          <a:p>
            <a:pPr algn="l">
              <a:lnSpc>
                <a:spcPct val="150000"/>
              </a:lnSpc>
            </a:pPr>
            <a:r>
              <a:rPr lang="en-US" altLang="zh-CN" b="0" i="0" dirty="0">
                <a:solidFill>
                  <a:srgbClr val="1E1E1E"/>
                </a:solidFill>
                <a:effectLst/>
                <a:latin typeface="宋体" panose="02010600030101010101" pitchFamily="2" charset="-122"/>
                <a:ea typeface="宋体" panose="02010600030101010101" pitchFamily="2" charset="-122"/>
              </a:rPr>
              <a:t>【</a:t>
            </a:r>
            <a:r>
              <a:rPr lang="zh-CN" altLang="en-US" b="0" i="0" dirty="0">
                <a:solidFill>
                  <a:srgbClr val="1E1E1E"/>
                </a:solidFill>
                <a:effectLst/>
                <a:latin typeface="宋体" panose="02010600030101010101" pitchFamily="2" charset="-122"/>
                <a:ea typeface="宋体" panose="02010600030101010101" pitchFamily="2" charset="-122"/>
              </a:rPr>
              <a:t>注</a:t>
            </a:r>
            <a:r>
              <a:rPr lang="en-US" altLang="zh-CN" b="0" i="0" dirty="0">
                <a:solidFill>
                  <a:srgbClr val="1E1E1E"/>
                </a:solidFill>
                <a:effectLst/>
                <a:latin typeface="宋体" panose="02010600030101010101" pitchFamily="2" charset="-122"/>
                <a:ea typeface="宋体" panose="02010600030101010101" pitchFamily="2" charset="-122"/>
              </a:rPr>
              <a:t>】①</a:t>
            </a:r>
            <a:r>
              <a:rPr lang="zh-CN" altLang="en-US" b="0" i="0" dirty="0">
                <a:solidFill>
                  <a:srgbClr val="1E1E1E"/>
                </a:solidFill>
                <a:effectLst/>
                <a:latin typeface="宋体" panose="02010600030101010101" pitchFamily="2" charset="-122"/>
                <a:ea typeface="宋体" panose="02010600030101010101" pitchFamily="2" charset="-122"/>
              </a:rPr>
              <a:t>藜藿：藜和藿。泛指粗劣的饭菜。②唐太宗曾说，别人认为魏征言行无礼，我却觉得他很妩媚。</a:t>
            </a:r>
          </a:p>
          <a:p>
            <a:pPr algn="l">
              <a:lnSpc>
                <a:spcPct val="150000"/>
              </a:lnSpc>
            </a:pPr>
            <a:r>
              <a:rPr lang="en-US" altLang="zh-CN" b="0" i="0" dirty="0">
                <a:solidFill>
                  <a:srgbClr val="1E1E1E"/>
                </a:solidFill>
                <a:effectLst/>
                <a:latin typeface="宋体" panose="02010600030101010101" pitchFamily="2" charset="-122"/>
                <a:ea typeface="宋体" panose="02010600030101010101" pitchFamily="2" charset="-122"/>
              </a:rPr>
              <a:t>14. </a:t>
            </a:r>
            <a:r>
              <a:rPr lang="zh-CN" altLang="en-US" b="0" i="0" dirty="0">
                <a:solidFill>
                  <a:srgbClr val="1E1E1E"/>
                </a:solidFill>
                <a:effectLst/>
                <a:latin typeface="宋体" panose="02010600030101010101" pitchFamily="2" charset="-122"/>
                <a:ea typeface="宋体" panose="02010600030101010101" pitchFamily="2" charset="-122"/>
              </a:rPr>
              <a:t>下列对这首诗的理解和赏析，不正确的一项是（   ）</a:t>
            </a:r>
          </a:p>
          <a:p>
            <a:pPr algn="l">
              <a:lnSpc>
                <a:spcPct val="150000"/>
              </a:lnSpc>
            </a:pPr>
            <a:r>
              <a:rPr lang="en-US" altLang="zh-CN" b="0" i="0" dirty="0">
                <a:solidFill>
                  <a:srgbClr val="1E1E1E"/>
                </a:solidFill>
                <a:effectLst/>
                <a:latin typeface="宋体" panose="02010600030101010101" pitchFamily="2" charset="-122"/>
                <a:ea typeface="宋体" panose="02010600030101010101" pitchFamily="2" charset="-122"/>
              </a:rPr>
              <a:t>A. </a:t>
            </a:r>
            <a:r>
              <a:rPr lang="zh-CN" altLang="en-US" b="0" i="0" dirty="0">
                <a:solidFill>
                  <a:srgbClr val="1E1E1E"/>
                </a:solidFill>
                <a:effectLst/>
                <a:latin typeface="宋体" panose="02010600030101010101" pitchFamily="2" charset="-122"/>
                <a:ea typeface="宋体" panose="02010600030101010101" pitchFamily="2" charset="-122"/>
              </a:rPr>
              <a:t>诗人看到盘中摆放的一对剥去外皮的竹笋，洁白鲜嫩，不禁眼前一亮。</a:t>
            </a:r>
          </a:p>
          <a:p>
            <a:pPr algn="l">
              <a:lnSpc>
                <a:spcPct val="150000"/>
              </a:lnSpc>
            </a:pPr>
            <a:r>
              <a:rPr lang="en-US" altLang="zh-CN" b="0" i="0" dirty="0">
                <a:solidFill>
                  <a:srgbClr val="1E1E1E"/>
                </a:solidFill>
                <a:effectLst/>
                <a:latin typeface="宋体" panose="02010600030101010101" pitchFamily="2" charset="-122"/>
                <a:ea typeface="宋体" panose="02010600030101010101" pitchFamily="2" charset="-122"/>
              </a:rPr>
              <a:t>B. </a:t>
            </a:r>
            <a:r>
              <a:rPr lang="zh-CN" altLang="en-US" b="0" i="0" dirty="0">
                <a:solidFill>
                  <a:srgbClr val="1E1E1E"/>
                </a:solidFill>
                <a:effectLst/>
                <a:latin typeface="宋体" panose="02010600030101010101" pitchFamily="2" charset="-122"/>
                <a:ea typeface="宋体" panose="02010600030101010101" pitchFamily="2" charset="-122"/>
              </a:rPr>
              <a:t>诗的三、四两句既是对苦笋的直接描写，又有所引申，使苦笋人格化。</a:t>
            </a:r>
          </a:p>
          <a:p>
            <a:pPr algn="l">
              <a:lnSpc>
                <a:spcPct val="150000"/>
              </a:lnSpc>
            </a:pPr>
            <a:r>
              <a:rPr lang="en-US" altLang="zh-CN" b="0" i="0" dirty="0">
                <a:solidFill>
                  <a:srgbClr val="1E1E1E"/>
                </a:solidFill>
                <a:effectLst/>
                <a:latin typeface="宋体" panose="02010600030101010101" pitchFamily="2" charset="-122"/>
                <a:ea typeface="宋体" panose="02010600030101010101" pitchFamily="2" charset="-122"/>
              </a:rPr>
              <a:t>C. </a:t>
            </a:r>
            <a:r>
              <a:rPr lang="zh-CN" altLang="en-US" b="0" i="0" dirty="0">
                <a:solidFill>
                  <a:srgbClr val="1E1E1E"/>
                </a:solidFill>
                <a:effectLst/>
                <a:latin typeface="宋体" panose="02010600030101010101" pitchFamily="2" charset="-122"/>
                <a:ea typeface="宋体" panose="02010600030101010101" pitchFamily="2" charset="-122"/>
              </a:rPr>
              <a:t>诗人虽然喜爱苦笋，但毕竟吃起来口感苦涩，所以吩咐不要过多取食。</a:t>
            </a:r>
          </a:p>
          <a:p>
            <a:pPr algn="l">
              <a:lnSpc>
                <a:spcPct val="150000"/>
              </a:lnSpc>
            </a:pPr>
            <a:r>
              <a:rPr lang="en-US" altLang="zh-CN" b="0" i="0" dirty="0">
                <a:solidFill>
                  <a:srgbClr val="1E1E1E"/>
                </a:solidFill>
                <a:effectLst/>
                <a:latin typeface="宋体" panose="02010600030101010101" pitchFamily="2" charset="-122"/>
                <a:ea typeface="宋体" panose="02010600030101010101" pitchFamily="2" charset="-122"/>
              </a:rPr>
              <a:t>D. </a:t>
            </a:r>
            <a:r>
              <a:rPr lang="zh-CN" altLang="en-US" b="0" i="0" dirty="0">
                <a:solidFill>
                  <a:srgbClr val="1E1E1E"/>
                </a:solidFill>
                <a:effectLst/>
                <a:latin typeface="宋体" panose="02010600030101010101" pitchFamily="2" charset="-122"/>
                <a:ea typeface="宋体" panose="02010600030101010101" pitchFamily="2" charset="-122"/>
              </a:rPr>
              <a:t>全诗以议论收尾，指出人才养成既需要发展空间，也要经受风雨磨炼。</a:t>
            </a:r>
          </a:p>
          <a:p>
            <a:pPr algn="l">
              <a:lnSpc>
                <a:spcPct val="150000"/>
              </a:lnSpc>
            </a:pPr>
            <a:r>
              <a:rPr lang="en-US" altLang="zh-CN" b="0" i="0" dirty="0">
                <a:solidFill>
                  <a:srgbClr val="1E1E1E"/>
                </a:solidFill>
                <a:effectLst/>
                <a:latin typeface="宋体" panose="02010600030101010101" pitchFamily="2" charset="-122"/>
                <a:ea typeface="宋体" panose="02010600030101010101" pitchFamily="2" charset="-122"/>
              </a:rPr>
              <a:t>15. </a:t>
            </a:r>
            <a:r>
              <a:rPr lang="zh-CN" altLang="en-US" b="0" i="0" dirty="0">
                <a:solidFill>
                  <a:srgbClr val="1E1E1E"/>
                </a:solidFill>
                <a:effectLst/>
                <a:latin typeface="宋体" panose="02010600030101010101" pitchFamily="2" charset="-122"/>
                <a:ea typeface="宋体" panose="02010600030101010101" pitchFamily="2" charset="-122"/>
              </a:rPr>
              <a:t>诗人由苦笋联想到了魏征，这二者有何相似之处？请简要分析。</a:t>
            </a:r>
          </a:p>
        </p:txBody>
      </p:sp>
    </p:spTree>
    <p:extLst>
      <p:ext uri="{BB962C8B-B14F-4D97-AF65-F5344CB8AC3E}">
        <p14:creationId xmlns:p14="http://schemas.microsoft.com/office/powerpoint/2010/main" val="4138406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1FD84-F7A6-FE43-81FA-B9CD1817EB52}"/>
            </a:ext>
          </a:extLst>
        </p:cNvPr>
        <p:cNvGrpSpPr/>
        <p:nvPr/>
      </p:nvGrpSpPr>
      <p:grpSpPr>
        <a:xfrm>
          <a:off x="0" y="0"/>
          <a:ext cx="0" cy="0"/>
          <a:chOff x="0" y="0"/>
          <a:chExt cx="0" cy="0"/>
        </a:xfrm>
      </p:grpSpPr>
      <p:sp>
        <p:nvSpPr>
          <p:cNvPr id="2" name="文本框 1">
            <a:extLst>
              <a:ext uri="{FF2B5EF4-FFF2-40B4-BE49-F238E27FC236}">
                <a16:creationId xmlns:a16="http://schemas.microsoft.com/office/drawing/2014/main" id="{1218B444-6FD1-8F98-6813-38C153FD8FC4}"/>
              </a:ext>
            </a:extLst>
          </p:cNvPr>
          <p:cNvSpPr txBox="1"/>
          <p:nvPr/>
        </p:nvSpPr>
        <p:spPr>
          <a:xfrm>
            <a:off x="316006" y="820270"/>
            <a:ext cx="11651876" cy="5909310"/>
          </a:xfrm>
          <a:prstGeom prst="rect">
            <a:avLst/>
          </a:prstGeom>
          <a:noFill/>
        </p:spPr>
        <p:txBody>
          <a:bodyPr wrap="square" rtlCol="0">
            <a:spAutoFit/>
          </a:bodyPr>
          <a:lstStyle/>
          <a:p>
            <a:pPr algn="l"/>
            <a:r>
              <a:rPr lang="zh-CN" altLang="en-US" b="1" i="0" dirty="0">
                <a:solidFill>
                  <a:srgbClr val="1E1E1E"/>
                </a:solidFill>
                <a:effectLst/>
                <a:latin typeface="宋体" panose="02010600030101010101" pitchFamily="2" charset="-122"/>
                <a:ea typeface="宋体" panose="02010600030101010101" pitchFamily="2" charset="-122"/>
              </a:rPr>
              <a:t>古代诗歌阅读（本题共</a:t>
            </a:r>
            <a:r>
              <a:rPr lang="en-US" altLang="zh-CN" b="1" i="0" dirty="0">
                <a:solidFill>
                  <a:srgbClr val="1E1E1E"/>
                </a:solidFill>
                <a:effectLst/>
                <a:latin typeface="宋体" panose="02010600030101010101" pitchFamily="2" charset="-122"/>
                <a:ea typeface="宋体" panose="02010600030101010101" pitchFamily="2" charset="-122"/>
              </a:rPr>
              <a:t>2</a:t>
            </a:r>
            <a:r>
              <a:rPr lang="zh-CN" altLang="en-US" b="1" i="0" dirty="0">
                <a:solidFill>
                  <a:srgbClr val="1E1E1E"/>
                </a:solidFill>
                <a:effectLst/>
                <a:latin typeface="宋体" panose="02010600030101010101" pitchFamily="2" charset="-122"/>
                <a:ea typeface="宋体" panose="02010600030101010101" pitchFamily="2" charset="-122"/>
              </a:rPr>
              <a:t>小题，</a:t>
            </a:r>
            <a:r>
              <a:rPr lang="en-US" altLang="zh-CN" b="1" i="0" dirty="0">
                <a:solidFill>
                  <a:srgbClr val="1E1E1E"/>
                </a:solidFill>
                <a:effectLst/>
                <a:latin typeface="宋体" panose="02010600030101010101" pitchFamily="2" charset="-122"/>
                <a:ea typeface="宋体" panose="02010600030101010101" pitchFamily="2" charset="-122"/>
              </a:rPr>
              <a:t>9</a:t>
            </a:r>
            <a:r>
              <a:rPr lang="zh-CN" altLang="en-US" b="1" i="0" dirty="0">
                <a:solidFill>
                  <a:srgbClr val="1E1E1E"/>
                </a:solidFill>
                <a:effectLst/>
                <a:latin typeface="宋体" panose="02010600030101010101" pitchFamily="2" charset="-122"/>
                <a:ea typeface="宋体" panose="02010600030101010101" pitchFamily="2" charset="-122"/>
              </a:rPr>
              <a:t>分）</a:t>
            </a:r>
            <a:endParaRPr lang="zh-CN" altLang="en-US" b="0" i="0" dirty="0">
              <a:solidFill>
                <a:srgbClr val="1E1E1E"/>
              </a:solidFill>
              <a:effectLst/>
              <a:latin typeface="宋体" panose="02010600030101010101" pitchFamily="2" charset="-122"/>
              <a:ea typeface="宋体" panose="02010600030101010101" pitchFamily="2" charset="-122"/>
            </a:endParaRPr>
          </a:p>
          <a:p>
            <a:pPr algn="l"/>
            <a:r>
              <a:rPr lang="zh-CN" altLang="en-US" b="0" i="0" dirty="0">
                <a:solidFill>
                  <a:srgbClr val="1E1E1E"/>
                </a:solidFill>
                <a:effectLst/>
                <a:latin typeface="宋体" panose="02010600030101010101" pitchFamily="2" charset="-122"/>
                <a:ea typeface="宋体" panose="02010600030101010101" pitchFamily="2" charset="-122"/>
              </a:rPr>
              <a:t>阅读下面这首宋诗，完成下面小题。</a:t>
            </a:r>
          </a:p>
          <a:p>
            <a:pPr algn="ctr"/>
            <a:r>
              <a:rPr lang="zh-CN" altLang="en-US" b="0" i="0" dirty="0">
                <a:solidFill>
                  <a:srgbClr val="1E1E1E"/>
                </a:solidFill>
                <a:effectLst/>
                <a:latin typeface="宋体" panose="02010600030101010101" pitchFamily="2" charset="-122"/>
                <a:ea typeface="宋体" panose="02010600030101010101" pitchFamily="2" charset="-122"/>
              </a:rPr>
              <a:t>苦笋</a:t>
            </a:r>
          </a:p>
          <a:p>
            <a:pPr algn="ctr"/>
            <a:r>
              <a:rPr lang="zh-CN" altLang="en-US" b="0" i="0" dirty="0">
                <a:solidFill>
                  <a:srgbClr val="1E1E1E"/>
                </a:solidFill>
                <a:effectLst/>
                <a:latin typeface="宋体" panose="02010600030101010101" pitchFamily="2" charset="-122"/>
                <a:ea typeface="宋体" panose="02010600030101010101" pitchFamily="2" charset="-122"/>
              </a:rPr>
              <a:t>陆游</a:t>
            </a:r>
          </a:p>
          <a:p>
            <a:pPr algn="ctr"/>
            <a:r>
              <a:rPr lang="zh-CN" altLang="en-US" b="0" i="0" dirty="0">
                <a:solidFill>
                  <a:srgbClr val="1E1E1E"/>
                </a:solidFill>
                <a:effectLst/>
                <a:latin typeface="宋体" panose="02010600030101010101" pitchFamily="2" charset="-122"/>
                <a:ea typeface="宋体" panose="02010600030101010101" pitchFamily="2" charset="-122"/>
              </a:rPr>
              <a:t>藜藿盘中忽眼明</a:t>
            </a:r>
            <a:r>
              <a:rPr lang="zh-CN" altLang="en-US" b="0" i="0" baseline="30000" dirty="0">
                <a:solidFill>
                  <a:srgbClr val="1E1E1E"/>
                </a:solidFill>
                <a:effectLst/>
                <a:latin typeface="宋体" panose="02010600030101010101" pitchFamily="2" charset="-122"/>
                <a:ea typeface="宋体" panose="02010600030101010101" pitchFamily="2" charset="-122"/>
              </a:rPr>
              <a:t>①</a:t>
            </a:r>
            <a:r>
              <a:rPr lang="zh-CN" altLang="en-US" b="0" i="0" dirty="0">
                <a:solidFill>
                  <a:srgbClr val="1E1E1E"/>
                </a:solidFill>
                <a:effectLst/>
                <a:latin typeface="宋体" panose="02010600030101010101" pitchFamily="2" charset="-122"/>
                <a:ea typeface="宋体" panose="02010600030101010101" pitchFamily="2" charset="-122"/>
              </a:rPr>
              <a:t>，骈头脱襁白玉婴。</a:t>
            </a:r>
          </a:p>
          <a:p>
            <a:pPr algn="ctr"/>
            <a:r>
              <a:rPr lang="zh-CN" altLang="en-US" b="0" i="0" dirty="0">
                <a:solidFill>
                  <a:srgbClr val="1E1E1E"/>
                </a:solidFill>
                <a:effectLst/>
                <a:latin typeface="宋体" panose="02010600030101010101" pitchFamily="2" charset="-122"/>
                <a:ea typeface="宋体" panose="02010600030101010101" pitchFamily="2" charset="-122"/>
              </a:rPr>
              <a:t>极知耿介种性别，苦节乃与生俱生。</a:t>
            </a:r>
          </a:p>
          <a:p>
            <a:pPr algn="ctr"/>
            <a:r>
              <a:rPr lang="zh-CN" altLang="en-US" b="0" i="0" dirty="0">
                <a:solidFill>
                  <a:srgbClr val="1E1E1E"/>
                </a:solidFill>
                <a:effectLst/>
                <a:latin typeface="宋体" panose="02010600030101010101" pitchFamily="2" charset="-122"/>
                <a:ea typeface="宋体" panose="02010600030101010101" pitchFamily="2" charset="-122"/>
              </a:rPr>
              <a:t>我见魏征殊媚妩</a:t>
            </a:r>
            <a:r>
              <a:rPr lang="zh-CN" altLang="en-US" b="0" i="0" baseline="30000" dirty="0">
                <a:solidFill>
                  <a:srgbClr val="1E1E1E"/>
                </a:solidFill>
                <a:effectLst/>
                <a:latin typeface="宋体" panose="02010600030101010101" pitchFamily="2" charset="-122"/>
                <a:ea typeface="宋体" panose="02010600030101010101" pitchFamily="2" charset="-122"/>
              </a:rPr>
              <a:t>②</a:t>
            </a:r>
            <a:r>
              <a:rPr lang="zh-CN" altLang="en-US" b="0" i="0" dirty="0">
                <a:solidFill>
                  <a:srgbClr val="1E1E1E"/>
                </a:solidFill>
                <a:effectLst/>
                <a:latin typeface="宋体" panose="02010600030101010101" pitchFamily="2" charset="-122"/>
                <a:ea typeface="宋体" panose="02010600030101010101" pitchFamily="2" charset="-122"/>
              </a:rPr>
              <a:t>，约束儿童勿多取。</a:t>
            </a:r>
          </a:p>
          <a:p>
            <a:pPr algn="ctr"/>
            <a:r>
              <a:rPr lang="zh-CN" altLang="en-US" b="0" i="0" dirty="0">
                <a:solidFill>
                  <a:srgbClr val="1E1E1E"/>
                </a:solidFill>
                <a:effectLst/>
                <a:latin typeface="宋体" panose="02010600030101010101" pitchFamily="2" charset="-122"/>
                <a:ea typeface="宋体" panose="02010600030101010101" pitchFamily="2" charset="-122"/>
              </a:rPr>
              <a:t>人才自古要养成，放使干霄战风雨。</a:t>
            </a:r>
          </a:p>
          <a:p>
            <a:pPr algn="l"/>
            <a:r>
              <a:rPr lang="en-US" altLang="zh-CN" b="0" i="0" dirty="0">
                <a:solidFill>
                  <a:srgbClr val="1E1E1E"/>
                </a:solidFill>
                <a:effectLst/>
                <a:latin typeface="宋体" panose="02010600030101010101" pitchFamily="2" charset="-122"/>
                <a:ea typeface="宋体" panose="02010600030101010101" pitchFamily="2" charset="-122"/>
              </a:rPr>
              <a:t>【</a:t>
            </a:r>
            <a:r>
              <a:rPr lang="zh-CN" altLang="en-US" b="0" i="0" dirty="0">
                <a:solidFill>
                  <a:srgbClr val="1E1E1E"/>
                </a:solidFill>
                <a:effectLst/>
                <a:latin typeface="宋体" panose="02010600030101010101" pitchFamily="2" charset="-122"/>
                <a:ea typeface="宋体" panose="02010600030101010101" pitchFamily="2" charset="-122"/>
              </a:rPr>
              <a:t>注</a:t>
            </a:r>
            <a:r>
              <a:rPr lang="en-US" altLang="zh-CN" b="0" i="0" dirty="0">
                <a:solidFill>
                  <a:srgbClr val="1E1E1E"/>
                </a:solidFill>
                <a:effectLst/>
                <a:latin typeface="宋体" panose="02010600030101010101" pitchFamily="2" charset="-122"/>
                <a:ea typeface="宋体" panose="02010600030101010101" pitchFamily="2" charset="-122"/>
              </a:rPr>
              <a:t>】①</a:t>
            </a:r>
            <a:r>
              <a:rPr lang="zh-CN" altLang="en-US" b="0" i="0" dirty="0">
                <a:solidFill>
                  <a:srgbClr val="1E1E1E"/>
                </a:solidFill>
                <a:effectLst/>
                <a:latin typeface="宋体" panose="02010600030101010101" pitchFamily="2" charset="-122"/>
                <a:ea typeface="宋体" panose="02010600030101010101" pitchFamily="2" charset="-122"/>
              </a:rPr>
              <a:t>藜藿：藜和藿。泛指粗劣的饭菜。②唐太宗曾说，别人认为魏征言行无礼，我却觉得他很妩媚。</a:t>
            </a:r>
          </a:p>
          <a:p>
            <a:pPr algn="l"/>
            <a:r>
              <a:rPr lang="en-US" altLang="zh-CN" b="0" i="0" dirty="0">
                <a:solidFill>
                  <a:srgbClr val="1E1E1E"/>
                </a:solidFill>
                <a:effectLst/>
                <a:latin typeface="宋体" panose="02010600030101010101" pitchFamily="2" charset="-122"/>
                <a:ea typeface="宋体" panose="02010600030101010101" pitchFamily="2" charset="-122"/>
              </a:rPr>
              <a:t>14. </a:t>
            </a:r>
            <a:r>
              <a:rPr lang="zh-CN" altLang="en-US" b="0" i="0" dirty="0">
                <a:solidFill>
                  <a:srgbClr val="1E1E1E"/>
                </a:solidFill>
                <a:effectLst/>
                <a:latin typeface="宋体" panose="02010600030101010101" pitchFamily="2" charset="-122"/>
                <a:ea typeface="宋体" panose="02010600030101010101" pitchFamily="2" charset="-122"/>
              </a:rPr>
              <a:t>下列对这首诗的理解和赏析，不正确的一项是（   ）</a:t>
            </a:r>
          </a:p>
          <a:p>
            <a:pPr algn="l"/>
            <a:r>
              <a:rPr lang="en-US" altLang="zh-CN" b="0" i="0" dirty="0">
                <a:solidFill>
                  <a:srgbClr val="1E1E1E"/>
                </a:solidFill>
                <a:effectLst/>
                <a:latin typeface="宋体" panose="02010600030101010101" pitchFamily="2" charset="-122"/>
                <a:ea typeface="宋体" panose="02010600030101010101" pitchFamily="2" charset="-122"/>
              </a:rPr>
              <a:t>A. </a:t>
            </a:r>
            <a:r>
              <a:rPr lang="zh-CN" altLang="en-US" b="0" i="0" dirty="0">
                <a:solidFill>
                  <a:srgbClr val="1E1E1E"/>
                </a:solidFill>
                <a:effectLst/>
                <a:latin typeface="宋体" panose="02010600030101010101" pitchFamily="2" charset="-122"/>
                <a:ea typeface="宋体" panose="02010600030101010101" pitchFamily="2" charset="-122"/>
              </a:rPr>
              <a:t>诗人看到盘中摆放的一对剥去外皮的竹笋，洁白鲜嫩，不禁眼前一亮。</a:t>
            </a:r>
          </a:p>
          <a:p>
            <a:pPr algn="l"/>
            <a:r>
              <a:rPr lang="en-US" altLang="zh-CN" b="0" i="0" dirty="0">
                <a:solidFill>
                  <a:srgbClr val="1E1E1E"/>
                </a:solidFill>
                <a:effectLst/>
                <a:latin typeface="宋体" panose="02010600030101010101" pitchFamily="2" charset="-122"/>
                <a:ea typeface="宋体" panose="02010600030101010101" pitchFamily="2" charset="-122"/>
              </a:rPr>
              <a:t>B. </a:t>
            </a:r>
            <a:r>
              <a:rPr lang="zh-CN" altLang="en-US" b="0" i="0" dirty="0">
                <a:solidFill>
                  <a:srgbClr val="1E1E1E"/>
                </a:solidFill>
                <a:effectLst/>
                <a:latin typeface="宋体" panose="02010600030101010101" pitchFamily="2" charset="-122"/>
                <a:ea typeface="宋体" panose="02010600030101010101" pitchFamily="2" charset="-122"/>
              </a:rPr>
              <a:t>诗的三、四两句既是对苦笋的直接描写，又有所引申，使苦笋人格化。</a:t>
            </a:r>
          </a:p>
          <a:p>
            <a:pPr algn="l"/>
            <a:r>
              <a:rPr lang="en-US" altLang="zh-CN" b="0" i="0" dirty="0">
                <a:solidFill>
                  <a:srgbClr val="1E1E1E"/>
                </a:solidFill>
                <a:effectLst/>
                <a:latin typeface="宋体" panose="02010600030101010101" pitchFamily="2" charset="-122"/>
                <a:ea typeface="宋体" panose="02010600030101010101" pitchFamily="2" charset="-122"/>
              </a:rPr>
              <a:t>C. </a:t>
            </a:r>
            <a:r>
              <a:rPr lang="zh-CN" altLang="en-US" b="0" i="0" dirty="0">
                <a:solidFill>
                  <a:srgbClr val="1E1E1E"/>
                </a:solidFill>
                <a:effectLst/>
                <a:latin typeface="宋体" panose="02010600030101010101" pitchFamily="2" charset="-122"/>
                <a:ea typeface="宋体" panose="02010600030101010101" pitchFamily="2" charset="-122"/>
              </a:rPr>
              <a:t>诗人虽然喜爱苦笋，但毕竟吃起来口感苦涩，所以吩咐不要过多取食。</a:t>
            </a:r>
          </a:p>
          <a:p>
            <a:pPr algn="l"/>
            <a:r>
              <a:rPr lang="en-US" altLang="zh-CN" b="0" i="0" dirty="0">
                <a:solidFill>
                  <a:srgbClr val="1E1E1E"/>
                </a:solidFill>
                <a:effectLst/>
                <a:latin typeface="宋体" panose="02010600030101010101" pitchFamily="2" charset="-122"/>
                <a:ea typeface="宋体" panose="02010600030101010101" pitchFamily="2" charset="-122"/>
              </a:rPr>
              <a:t>D. </a:t>
            </a:r>
            <a:r>
              <a:rPr lang="zh-CN" altLang="en-US" b="0" i="0" dirty="0">
                <a:solidFill>
                  <a:srgbClr val="1E1E1E"/>
                </a:solidFill>
                <a:effectLst/>
                <a:latin typeface="宋体" panose="02010600030101010101" pitchFamily="2" charset="-122"/>
                <a:ea typeface="宋体" panose="02010600030101010101" pitchFamily="2" charset="-122"/>
              </a:rPr>
              <a:t>全诗以议论收尾，指出人才养成既需要发展空间，也要经受风雨磨炼。</a:t>
            </a:r>
          </a:p>
          <a:p>
            <a:pPr algn="l"/>
            <a:r>
              <a:rPr lang="en-US" altLang="zh-CN" b="0" i="0" dirty="0">
                <a:solidFill>
                  <a:srgbClr val="1E1E1E"/>
                </a:solidFill>
                <a:effectLst/>
                <a:latin typeface="宋体" panose="02010600030101010101" pitchFamily="2" charset="-122"/>
                <a:ea typeface="宋体" panose="02010600030101010101" pitchFamily="2" charset="-122"/>
              </a:rPr>
              <a:t>15. </a:t>
            </a:r>
            <a:r>
              <a:rPr lang="zh-CN" altLang="en-US" b="0" i="0" dirty="0">
                <a:solidFill>
                  <a:srgbClr val="1E1E1E"/>
                </a:solidFill>
                <a:effectLst/>
                <a:latin typeface="宋体" panose="02010600030101010101" pitchFamily="2" charset="-122"/>
                <a:ea typeface="宋体" panose="02010600030101010101" pitchFamily="2" charset="-122"/>
              </a:rPr>
              <a:t>诗人由苦笋联想到了魏征，这二者有何相似之处？请简要分析。</a:t>
            </a:r>
          </a:p>
          <a:p>
            <a:pPr algn="l"/>
            <a:r>
              <a:rPr lang="zh-CN" altLang="en-US" b="0" i="0" dirty="0">
                <a:solidFill>
                  <a:srgbClr val="1E1E1E"/>
                </a:solidFill>
                <a:effectLst/>
                <a:latin typeface="宋体" panose="02010600030101010101" pitchFamily="2" charset="-122"/>
                <a:ea typeface="宋体" panose="02010600030101010101" pitchFamily="2" charset="-122"/>
              </a:rPr>
              <a:t> </a:t>
            </a:r>
          </a:p>
          <a:p>
            <a:pPr algn="l"/>
            <a:r>
              <a:rPr lang="en-US" altLang="zh-CN" b="0" i="0" dirty="0">
                <a:solidFill>
                  <a:srgbClr val="1E1E1E"/>
                </a:solidFill>
                <a:effectLst/>
                <a:latin typeface="宋体" panose="02010600030101010101" pitchFamily="2" charset="-122"/>
                <a:ea typeface="宋体" panose="02010600030101010101" pitchFamily="2" charset="-122"/>
              </a:rPr>
              <a:t>【</a:t>
            </a:r>
            <a:r>
              <a:rPr lang="zh-CN" altLang="en-US" b="0" i="0" dirty="0">
                <a:solidFill>
                  <a:srgbClr val="1E1E1E"/>
                </a:solidFill>
                <a:effectLst/>
                <a:latin typeface="宋体" panose="02010600030101010101" pitchFamily="2" charset="-122"/>
                <a:ea typeface="宋体" panose="02010600030101010101" pitchFamily="2" charset="-122"/>
              </a:rPr>
              <a:t>答案</a:t>
            </a:r>
            <a:r>
              <a:rPr lang="en-US" altLang="zh-CN" b="0" i="0" dirty="0">
                <a:solidFill>
                  <a:srgbClr val="1E1E1E"/>
                </a:solidFill>
                <a:effectLst/>
                <a:latin typeface="宋体" panose="02010600030101010101" pitchFamily="2" charset="-122"/>
                <a:ea typeface="宋体" panose="02010600030101010101" pitchFamily="2" charset="-122"/>
              </a:rPr>
              <a:t>】</a:t>
            </a:r>
          </a:p>
          <a:p>
            <a:pPr algn="l"/>
            <a:r>
              <a:rPr lang="en-US" altLang="zh-CN" b="0" i="0" dirty="0">
                <a:solidFill>
                  <a:srgbClr val="1E1E1E"/>
                </a:solidFill>
                <a:effectLst/>
                <a:latin typeface="宋体" panose="02010600030101010101" pitchFamily="2" charset="-122"/>
                <a:ea typeface="宋体" panose="02010600030101010101" pitchFamily="2" charset="-122"/>
              </a:rPr>
              <a:t>14. C    15. ①</a:t>
            </a:r>
            <a:r>
              <a:rPr lang="zh-CN" altLang="en-US" b="0" i="0" dirty="0">
                <a:solidFill>
                  <a:srgbClr val="1E1E1E"/>
                </a:solidFill>
                <a:effectLst/>
                <a:latin typeface="宋体" panose="02010600030101010101" pitchFamily="2" charset="-122"/>
                <a:ea typeface="宋体" panose="02010600030101010101" pitchFamily="2" charset="-122"/>
              </a:rPr>
              <a:t>历史上的魏征以“犯颜直谏”著称，其言行常常令人难以接受，好比苦笋的滋味并不适口；②苦笋与生俱来的“苦节”，象征“耿介”的性格，与魏征方正的人格相似，应该得到认可。</a:t>
            </a:r>
          </a:p>
          <a:p>
            <a:pPr algn="l"/>
            <a:r>
              <a:rPr lang="zh-CN" altLang="en-US" b="0" i="0" dirty="0">
                <a:solidFill>
                  <a:srgbClr val="1E1E1E"/>
                </a:solidFill>
                <a:effectLst/>
                <a:latin typeface="宋体" panose="02010600030101010101" pitchFamily="2" charset="-122"/>
                <a:ea typeface="宋体" panose="02010600030101010101" pitchFamily="2" charset="-122"/>
              </a:rPr>
              <a:t> </a:t>
            </a:r>
          </a:p>
          <a:p>
            <a:endParaRPr lang="zh-CN" altLang="en-US" dirty="0"/>
          </a:p>
        </p:txBody>
      </p:sp>
    </p:spTree>
    <p:extLst>
      <p:ext uri="{BB962C8B-B14F-4D97-AF65-F5344CB8AC3E}">
        <p14:creationId xmlns:p14="http://schemas.microsoft.com/office/powerpoint/2010/main" val="3534360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16381AC-F329-5693-6725-28E95D73AB8F}"/>
              </a:ext>
            </a:extLst>
          </p:cNvPr>
          <p:cNvSpPr txBox="1"/>
          <p:nvPr/>
        </p:nvSpPr>
        <p:spPr>
          <a:xfrm>
            <a:off x="124691" y="906087"/>
            <a:ext cx="11853949" cy="5545749"/>
          </a:xfrm>
          <a:prstGeom prst="rect">
            <a:avLst/>
          </a:prstGeom>
          <a:noFill/>
        </p:spPr>
        <p:txBody>
          <a:bodyPr wrap="square" rtlCol="0">
            <a:spAutoFit/>
          </a:bodyPr>
          <a:lstStyle/>
          <a:p>
            <a:pPr algn="l">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二）阅读下面这首诗，完成</a:t>
            </a:r>
            <a:r>
              <a:rPr lang="en-US" altLang="zh-CN" sz="2400" b="0" i="0" dirty="0">
                <a:solidFill>
                  <a:srgbClr val="1E1E1E"/>
                </a:solidFill>
                <a:effectLst/>
                <a:latin typeface="宋体" panose="02010600030101010101" pitchFamily="2" charset="-122"/>
                <a:ea typeface="宋体" panose="02010600030101010101" pitchFamily="2" charset="-122"/>
              </a:rPr>
              <a:t>19—20</a:t>
            </a:r>
            <a:r>
              <a:rPr lang="zh-CN" altLang="en-US" sz="2400" b="0" i="0" dirty="0">
                <a:solidFill>
                  <a:srgbClr val="1E1E1E"/>
                </a:solidFill>
                <a:effectLst/>
                <a:latin typeface="宋体" panose="02010600030101010101" pitchFamily="2" charset="-122"/>
                <a:ea typeface="宋体" panose="02010600030101010101" pitchFamily="2" charset="-122"/>
              </a:rPr>
              <a:t>题。（</a:t>
            </a:r>
            <a:r>
              <a:rPr lang="en-US" altLang="zh-CN" sz="2400" b="0" i="0" dirty="0">
                <a:solidFill>
                  <a:srgbClr val="1E1E1E"/>
                </a:solidFill>
                <a:effectLst/>
                <a:latin typeface="宋体" panose="02010600030101010101" pitchFamily="2" charset="-122"/>
                <a:ea typeface="宋体" panose="02010600030101010101" pitchFamily="2" charset="-122"/>
              </a:rPr>
              <a:t>8</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ctr">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早秋过龙武李将军书斋</a:t>
            </a:r>
          </a:p>
          <a:p>
            <a:pPr algn="ctr">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（唐）王建</a:t>
            </a:r>
          </a:p>
          <a:p>
            <a:pPr algn="ctr">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高树蝉声秋巷里，朱门冷静似闲居。</a:t>
            </a:r>
          </a:p>
          <a:p>
            <a:pPr algn="ctr">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重装墨画数茎竹，长著香兼一架书。</a:t>
            </a:r>
          </a:p>
          <a:p>
            <a:pPr algn="ctr">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语笑侍儿知礼数，吟哦野客任狂疏。</a:t>
            </a:r>
          </a:p>
          <a:p>
            <a:pPr algn="ctr">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就中爱读英雄传，欲立功勋恐不如。</a:t>
            </a:r>
          </a:p>
          <a:p>
            <a:pPr algn="l">
              <a:lnSpc>
                <a:spcPct val="150000"/>
              </a:lnSpc>
            </a:pPr>
            <a:r>
              <a:rPr lang="en-US" altLang="zh-CN" sz="2400" b="0" i="0" dirty="0">
                <a:solidFill>
                  <a:srgbClr val="1E1E1E"/>
                </a:solidFill>
                <a:effectLst/>
                <a:latin typeface="宋体" panose="02010600030101010101" pitchFamily="2" charset="-122"/>
                <a:ea typeface="宋体" panose="02010600030101010101" pitchFamily="2" charset="-122"/>
              </a:rPr>
              <a:t>19</a:t>
            </a:r>
            <a:r>
              <a:rPr lang="zh-CN" altLang="en-US" sz="2400" b="0" i="0" dirty="0">
                <a:solidFill>
                  <a:srgbClr val="1E1E1E"/>
                </a:solidFill>
                <a:effectLst/>
                <a:latin typeface="宋体" panose="02010600030101010101" pitchFamily="2" charset="-122"/>
                <a:ea typeface="宋体" panose="02010600030101010101" pitchFamily="2" charset="-122"/>
              </a:rPr>
              <a:t>．诗题中“过”字的意思是。首联中</a:t>
            </a:r>
            <a:r>
              <a:rPr lang="zh-CN" altLang="en-US" sz="2400" b="0" i="0" u="sng" dirty="0">
                <a:solidFill>
                  <a:srgbClr val="1E1E1E"/>
                </a:solidFill>
                <a:effectLst/>
                <a:latin typeface="宋体" panose="02010600030101010101" pitchFamily="2" charset="-122"/>
                <a:ea typeface="宋体" panose="02010600030101010101" pitchFamily="2" charset="-122"/>
              </a:rPr>
              <a:t>“     ”</a:t>
            </a:r>
            <a:r>
              <a:rPr lang="zh-CN" altLang="en-US" sz="2400" b="0" i="0" dirty="0">
                <a:solidFill>
                  <a:srgbClr val="1E1E1E"/>
                </a:solidFill>
                <a:effectLst/>
                <a:latin typeface="宋体" panose="02010600030101010101" pitchFamily="2" charset="-122"/>
                <a:ea typeface="宋体" panose="02010600030101010101" pitchFamily="2" charset="-122"/>
              </a:rPr>
              <a:t>一词点出了李将的地位。（</a:t>
            </a:r>
            <a:r>
              <a:rPr lang="en-US" altLang="zh-CN" sz="2400" b="0" i="0" dirty="0">
                <a:solidFill>
                  <a:srgbClr val="1E1E1E"/>
                </a:solidFill>
                <a:effectLst/>
                <a:latin typeface="宋体" panose="02010600030101010101" pitchFamily="2" charset="-122"/>
                <a:ea typeface="宋体" panose="02010600030101010101" pitchFamily="2" charset="-122"/>
              </a:rPr>
              <a:t>2</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lnSpc>
                <a:spcPct val="150000"/>
              </a:lnSpc>
            </a:pPr>
            <a:r>
              <a:rPr lang="en-US" altLang="zh-CN" sz="2400" b="0" i="0" dirty="0">
                <a:solidFill>
                  <a:srgbClr val="1E1E1E"/>
                </a:solidFill>
                <a:effectLst/>
                <a:latin typeface="宋体" panose="02010600030101010101" pitchFamily="2" charset="-122"/>
                <a:ea typeface="宋体" panose="02010600030101010101" pitchFamily="2" charset="-122"/>
              </a:rPr>
              <a:t>20</a:t>
            </a:r>
            <a:r>
              <a:rPr lang="zh-CN" altLang="en-US" sz="2400" b="0" i="0" dirty="0">
                <a:solidFill>
                  <a:srgbClr val="1E1E1E"/>
                </a:solidFill>
                <a:effectLst/>
                <a:latin typeface="宋体" panose="02010600030101010101" pitchFamily="2" charset="-122"/>
                <a:ea typeface="宋体" panose="02010600030101010101" pitchFamily="2" charset="-122"/>
              </a:rPr>
              <a:t>．全诗是如何运用多种手法塑造李将军的独特形象的？请结合诗句分析。（</a:t>
            </a:r>
            <a:r>
              <a:rPr lang="en-US" altLang="zh-CN" sz="2400" b="0" i="0" dirty="0">
                <a:solidFill>
                  <a:srgbClr val="1E1E1E"/>
                </a:solidFill>
                <a:effectLst/>
                <a:latin typeface="宋体" panose="02010600030101010101" pitchFamily="2" charset="-122"/>
                <a:ea typeface="宋体" panose="02010600030101010101" pitchFamily="2" charset="-122"/>
              </a:rPr>
              <a:t>6</a:t>
            </a:r>
            <a:r>
              <a:rPr lang="zh-CN" altLang="en-US" sz="2400" b="0" i="0" dirty="0">
                <a:solidFill>
                  <a:srgbClr val="1E1E1E"/>
                </a:solidFill>
                <a:effectLst/>
                <a:latin typeface="宋体" panose="02010600030101010101" pitchFamily="2" charset="-122"/>
                <a:ea typeface="宋体" panose="02010600030101010101" pitchFamily="2" charset="-122"/>
              </a:rPr>
              <a:t>分）</a:t>
            </a:r>
          </a:p>
          <a:p>
            <a:pPr algn="l">
              <a:lnSpc>
                <a:spcPct val="150000"/>
              </a:lnSpc>
            </a:pPr>
            <a:r>
              <a:rPr lang="zh-CN" altLang="en-US" sz="2400" b="0" i="0" dirty="0">
                <a:solidFill>
                  <a:srgbClr val="1E1E1E"/>
                </a:solidFill>
                <a:effectLst/>
                <a:latin typeface="宋体" panose="02010600030101010101" pitchFamily="2" charset="-122"/>
                <a:ea typeface="宋体" panose="02010600030101010101" pitchFamily="2" charset="-122"/>
              </a:rPr>
              <a:t> </a:t>
            </a:r>
          </a:p>
        </p:txBody>
      </p:sp>
    </p:spTree>
    <p:extLst>
      <p:ext uri="{BB962C8B-B14F-4D97-AF65-F5344CB8AC3E}">
        <p14:creationId xmlns:p14="http://schemas.microsoft.com/office/powerpoint/2010/main" val="1453648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zdlZWUyOGQzM2RiNDY5ODA3MmYyMGM2NmJiOWJjM2EifQ=="/>
  <p:tag name="KSO_WPP_MARK_KEY" val="402ffd9b-9f2e-4d78-b41e-ddf116c097d8"/>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TABLE_BEAUTIFY" val="smartTable{a45236d6-f558-4652-87de-8958ed38518e}"/>
  <p:tag name="TABLE_ENDDRAG_ORIGIN_RECT" val="881*48"/>
  <p:tag name="TABLE_ENDDRAG_RECT" val="31*349*881*48"/>
</p:tagLst>
</file>

<file path=ppt/tags/tag65.xml><?xml version="1.0" encoding="utf-8"?>
<p:tagLst xmlns:a="http://schemas.openxmlformats.org/drawingml/2006/main" xmlns:r="http://schemas.openxmlformats.org/officeDocument/2006/relationships" xmlns:p="http://schemas.openxmlformats.org/presentationml/2006/main">
  <p:tag name="KSO_WM_UNIT_TABLE_BEAUTIFY" val="smartTable{bc6d1a5f-d0d8-4bb5-b538-461fc2aeccea}"/>
  <p:tag name="TABLE_ENDDRAG_ORIGIN_RECT" val="880*171"/>
  <p:tag name="TABLE_ENDDRAG_RECT" val="31*113*880*171"/>
</p:tagLst>
</file>

<file path=ppt/tags/tag66.xml><?xml version="1.0" encoding="utf-8"?>
<p:tagLst xmlns:a="http://schemas.openxmlformats.org/drawingml/2006/main" xmlns:r="http://schemas.openxmlformats.org/officeDocument/2006/relationships" xmlns:p="http://schemas.openxmlformats.org/presentationml/2006/main">
  <p:tag name="KSO_WM_UNIT_TABLE_BEAUTIFY" val="smartTable{807b19bb-ac5d-46ee-a45c-f7e0836985e1}"/>
  <p:tag name="TABLE_ENDDRAG_ORIGIN_RECT" val="865*160"/>
  <p:tag name="TABLE_ENDDRAG_RECT" val="52*128*865*160"/>
</p:tagLst>
</file>

<file path=ppt/tags/tag67.xml><?xml version="1.0" encoding="utf-8"?>
<p:tagLst xmlns:a="http://schemas.openxmlformats.org/drawingml/2006/main" xmlns:r="http://schemas.openxmlformats.org/officeDocument/2006/relationships" xmlns:p="http://schemas.openxmlformats.org/presentationml/2006/main">
  <p:tag name="KSO_WM_UNIT_TABLE_BEAUTIFY" val="smartTable{7f74dbf6-e3b4-4af8-8cad-3efb22a9c98d}"/>
  <p:tag name="TABLE_ENDDRAG_ORIGIN_RECT" val="910*406"/>
  <p:tag name="TABLE_ENDDRAG_RECT" val="26*113*910*406"/>
</p:tagLst>
</file>

<file path=ppt/tags/tag68.xml><?xml version="1.0" encoding="utf-8"?>
<p:tagLst xmlns:a="http://schemas.openxmlformats.org/drawingml/2006/main" xmlns:r="http://schemas.openxmlformats.org/officeDocument/2006/relationships" xmlns:p="http://schemas.openxmlformats.org/presentationml/2006/main">
  <p:tag name="KSO_WM_UNIT_TABLE_BEAUTIFY" val="smartTable{897ef50e-4020-43d8-ac28-5c5c38ad0bf5}"/>
  <p:tag name="TABLE_ENDDRAG_ORIGIN_RECT" val="864*116"/>
  <p:tag name="TABLE_ENDDRAG_RECT" val="44*122*864*116"/>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UNIT_TABLE_BEAUTIFY" val="smartTable{518fbd3c-1a21-4575-934b-bf930580c8a1}"/>
  <p:tag name="TABLE_ENDDRAG_ORIGIN_RECT" val="886*132"/>
  <p:tag name="TABLE_ENDDRAG_RECT" val="31*121*886*133"/>
</p:tagLst>
</file>

<file path=ppt/tags/tag72.xml><?xml version="1.0" encoding="utf-8"?>
<p:tagLst xmlns:a="http://schemas.openxmlformats.org/drawingml/2006/main" xmlns:r="http://schemas.openxmlformats.org/officeDocument/2006/relationships" xmlns:p="http://schemas.openxmlformats.org/presentationml/2006/main">
  <p:tag name="KSO_WM_UNIT_TABLE_BEAUTIFY" val="smartTable{518fbd3c-1a21-4575-934b-bf930580c8a1}"/>
  <p:tag name="TABLE_ENDDRAG_ORIGIN_RECT" val="886*132"/>
  <p:tag name="TABLE_ENDDRAG_RECT" val="31*121*886*133"/>
</p:tagLst>
</file>

<file path=ppt/tags/tag73.xml><?xml version="1.0" encoding="utf-8"?>
<p:tagLst xmlns:a="http://schemas.openxmlformats.org/drawingml/2006/main" xmlns:r="http://schemas.openxmlformats.org/officeDocument/2006/relationships" xmlns:p="http://schemas.openxmlformats.org/presentationml/2006/main">
  <p:tag name="KSO_WM_UNIT_TABLE_BEAUTIFY" val="smartTable{518fbd3c-1a21-4575-934b-bf930580c8a1}"/>
  <p:tag name="TABLE_ENDDRAG_ORIGIN_RECT" val="886*132"/>
  <p:tag name="TABLE_ENDDRAG_RECT" val="31*121*886*133"/>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xml><?xml version="1.0" encoding="utf-8"?>
<p:tagLst xmlns:a="http://schemas.openxmlformats.org/drawingml/2006/main" xmlns:r="http://schemas.openxmlformats.org/officeDocument/2006/relationships" xmlns:p="http://schemas.openxmlformats.org/presentationml/2006/main">
  <p:tag name="KSO_WM_UNIT_TABLE_BEAUTIFY" val="smartTable{f73f012e-1998-4c21-9802-fe400f404760}"/>
  <p:tag name="TABLE_ENDDRAG_ORIGIN_RECT" val="761*101"/>
  <p:tag name="TABLE_ENDDRAG_RECT" val="80*131*761*101"/>
</p:tagLst>
</file>

<file path=ppt/tags/tag76.xml><?xml version="1.0" encoding="utf-8"?>
<p:tagLst xmlns:a="http://schemas.openxmlformats.org/drawingml/2006/main" xmlns:r="http://schemas.openxmlformats.org/officeDocument/2006/relationships" xmlns:p="http://schemas.openxmlformats.org/presentationml/2006/main">
  <p:tag name="KSO_WM_UNIT_TABLE_BEAUTIFY" val="smartTable{c9ed3198-2e25-4f39-a379-7ab54b24fcee}"/>
  <p:tag name="TABLE_ENDDRAG_ORIGIN_RECT" val="876*143"/>
  <p:tag name="TABLE_ENDDRAG_RECT" val="30*152*876*143"/>
</p:tagLst>
</file>

<file path=ppt/tags/tag77.xml><?xml version="1.0" encoding="utf-8"?>
<p:tagLst xmlns:a="http://schemas.openxmlformats.org/drawingml/2006/main" xmlns:r="http://schemas.openxmlformats.org/officeDocument/2006/relationships" xmlns:p="http://schemas.openxmlformats.org/presentationml/2006/main">
  <p:tag name="KSO_WM_UNIT_TABLE_BEAUTIFY" val="smartTable{35d5e3a7-5fd8-419f-bb74-beba2dd84224}"/>
  <p:tag name="TABLE_ENDDRAG_ORIGIN_RECT" val="879*150"/>
  <p:tag name="TABLE_ENDDRAG_RECT" val="30*129*879*150"/>
</p:tagLst>
</file>

<file path=ppt/tags/tag78.xml><?xml version="1.0" encoding="utf-8"?>
<p:tagLst xmlns:a="http://schemas.openxmlformats.org/drawingml/2006/main" xmlns:r="http://schemas.openxmlformats.org/officeDocument/2006/relationships" xmlns:p="http://schemas.openxmlformats.org/presentationml/2006/main">
  <p:tag name="KSO_WM_UNIT_TABLE_BEAUTIFY" val="smartTable{35d5e3a7-5fd8-419f-bb74-beba2dd84224}"/>
  <p:tag name="TABLE_ENDDRAG_ORIGIN_RECT" val="879*363"/>
  <p:tag name="TABLE_ENDDRAG_RECT" val="30*113*879*363"/>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5822</Words>
  <Application>Microsoft Office PowerPoint</Application>
  <PresentationFormat>宽屏</PresentationFormat>
  <Paragraphs>390</Paragraphs>
  <Slides>40</Slides>
  <Notes>24</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40</vt:i4>
      </vt:variant>
    </vt:vector>
  </HeadingPairs>
  <TitlesOfParts>
    <vt:vector size="51" baseType="lpstr">
      <vt:lpstr>仿宋</vt:lpstr>
      <vt:lpstr>楷体</vt:lpstr>
      <vt:lpstr>宋体</vt:lpstr>
      <vt:lpstr>微软雅黑</vt:lpstr>
      <vt:lpstr>微软雅黑</vt:lpstr>
      <vt:lpstr>Arial</vt:lpstr>
      <vt:lpstr>Calibri</vt:lpstr>
      <vt:lpstr>Times New Roman</vt:lpstr>
      <vt:lpstr>Wingdings</vt:lpstr>
      <vt:lpstr>Office 主题​​</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振 群</cp:lastModifiedBy>
  <cp:revision>212</cp:revision>
  <dcterms:created xsi:type="dcterms:W3CDTF">2019-06-19T02:08:00Z</dcterms:created>
  <dcterms:modified xsi:type="dcterms:W3CDTF">2024-02-18T13:04:22Z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BB0065FA645246DFAF23245D22F5D1DB</vt:lpwstr>
  </property>
</Properties>
</file>